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 id="2147483648" r:id="rId5"/>
  </p:sldMasterIdLst>
  <p:notesMasterIdLst>
    <p:notesMasterId r:id="rId29"/>
  </p:notesMasterIdLst>
  <p:handoutMasterIdLst>
    <p:handoutMasterId r:id="rId30"/>
  </p:handoutMasterIdLst>
  <p:sldIdLst>
    <p:sldId id="256" r:id="rId6"/>
    <p:sldId id="261" r:id="rId7"/>
    <p:sldId id="259" r:id="rId8"/>
    <p:sldId id="266" r:id="rId9"/>
    <p:sldId id="267" r:id="rId10"/>
    <p:sldId id="262" r:id="rId11"/>
    <p:sldId id="268" r:id="rId12"/>
    <p:sldId id="269" r:id="rId13"/>
    <p:sldId id="270" r:id="rId14"/>
    <p:sldId id="271" r:id="rId15"/>
    <p:sldId id="263" r:id="rId16"/>
    <p:sldId id="272" r:id="rId17"/>
    <p:sldId id="273" r:id="rId18"/>
    <p:sldId id="274" r:id="rId19"/>
    <p:sldId id="264" r:id="rId20"/>
    <p:sldId id="275" r:id="rId21"/>
    <p:sldId id="265" r:id="rId22"/>
    <p:sldId id="276" r:id="rId23"/>
    <p:sldId id="277" r:id="rId24"/>
    <p:sldId id="278" r:id="rId25"/>
    <p:sldId id="260" r:id="rId26"/>
    <p:sldId id="280" r:id="rId27"/>
    <p:sldId id="27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48" autoAdjust="0"/>
  </p:normalViewPr>
  <p:slideViewPr>
    <p:cSldViewPr snapToGrid="0">
      <p:cViewPr varScale="1">
        <p:scale>
          <a:sx n="58" d="100"/>
          <a:sy n="58" d="100"/>
        </p:scale>
        <p:origin x="78" y="18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9C16A6-8C48-4165-8DAF-8C957C12A8F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pt>
    <dgm:pt modelId="{701D68F5-42F8-47BC-8FED-84C50F595DF0}">
      <dgm:prSet phldrT="[Text]"/>
      <dgm:spPr/>
      <dgm:t>
        <a:bodyPr/>
        <a:lstStyle/>
        <a:p>
          <a:pPr>
            <a:lnSpc>
              <a:spcPct val="100000"/>
            </a:lnSpc>
          </a:pPr>
          <a:r>
            <a:rPr lang="en-ZA" dirty="0"/>
            <a:t>Network</a:t>
          </a:r>
          <a:endParaRPr lang="en-US" dirty="0"/>
        </a:p>
      </dgm:t>
    </dgm:pt>
    <dgm:pt modelId="{9617668C-C38C-4017-8DDF-37855B15D110}" type="parTrans" cxnId="{C4BA385D-31ED-40EF-A5D6-98DFBA64E71A}">
      <dgm:prSet/>
      <dgm:spPr/>
      <dgm:t>
        <a:bodyPr/>
        <a:lstStyle/>
        <a:p>
          <a:endParaRPr lang="en-US"/>
        </a:p>
      </dgm:t>
    </dgm:pt>
    <dgm:pt modelId="{0C95B389-AC0C-4055-9AA3-38815EFC8B0A}" type="sibTrans" cxnId="{C4BA385D-31ED-40EF-A5D6-98DFBA64E71A}">
      <dgm:prSet/>
      <dgm:spPr/>
      <dgm:t>
        <a:bodyPr/>
        <a:lstStyle/>
        <a:p>
          <a:endParaRPr lang="en-US"/>
        </a:p>
      </dgm:t>
    </dgm:pt>
    <dgm:pt modelId="{91A66877-AC1C-46D9-BF2C-6024B638DEA9}">
      <dgm:prSet phldrT="[Text]"/>
      <dgm:spPr/>
      <dgm:t>
        <a:bodyPr/>
        <a:lstStyle/>
        <a:p>
          <a:pPr>
            <a:lnSpc>
              <a:spcPct val="100000"/>
            </a:lnSpc>
          </a:pPr>
          <a:r>
            <a:rPr lang="en-US" dirty="0"/>
            <a:t>Satellite</a:t>
          </a:r>
        </a:p>
      </dgm:t>
    </dgm:pt>
    <dgm:pt modelId="{913FED05-DF41-48A7-B1F8-81937A468EF9}" type="parTrans" cxnId="{7F0DAB6F-9257-4F2D-B31A-3418F73F6952}">
      <dgm:prSet/>
      <dgm:spPr/>
      <dgm:t>
        <a:bodyPr/>
        <a:lstStyle/>
        <a:p>
          <a:endParaRPr lang="en-US"/>
        </a:p>
      </dgm:t>
    </dgm:pt>
    <dgm:pt modelId="{BFCE4A28-C381-46FF-935A-B11534EF7D87}" type="sibTrans" cxnId="{7F0DAB6F-9257-4F2D-B31A-3418F73F6952}">
      <dgm:prSet/>
      <dgm:spPr/>
      <dgm:t>
        <a:bodyPr/>
        <a:lstStyle/>
        <a:p>
          <a:endParaRPr lang="en-US"/>
        </a:p>
      </dgm:t>
    </dgm:pt>
    <dgm:pt modelId="{76CC3289-2662-43F0-A3C6-BA04A135F08C}">
      <dgm:prSet phldrT="[Text]"/>
      <dgm:spPr/>
      <dgm:t>
        <a:bodyPr/>
        <a:lstStyle/>
        <a:p>
          <a:pPr>
            <a:lnSpc>
              <a:spcPct val="100000"/>
            </a:lnSpc>
          </a:pPr>
          <a:r>
            <a:rPr lang="en-US" dirty="0"/>
            <a:t>Link</a:t>
          </a:r>
        </a:p>
      </dgm:t>
    </dgm:pt>
    <dgm:pt modelId="{D46DB4DA-1442-4ECE-89FE-BBB1E3489E3D}" type="parTrans" cxnId="{0400886E-8A1A-44C2-95A7-DB0EF4911494}">
      <dgm:prSet/>
      <dgm:spPr/>
      <dgm:t>
        <a:bodyPr/>
        <a:lstStyle/>
        <a:p>
          <a:endParaRPr lang="en-US"/>
        </a:p>
      </dgm:t>
    </dgm:pt>
    <dgm:pt modelId="{FA28C9D6-476E-43CD-BA23-D6D990FD78D0}" type="sibTrans" cxnId="{0400886E-8A1A-44C2-95A7-DB0EF4911494}">
      <dgm:prSet/>
      <dgm:spPr/>
      <dgm:t>
        <a:bodyPr/>
        <a:lstStyle/>
        <a:p>
          <a:endParaRPr lang="en-US"/>
        </a:p>
      </dgm:t>
    </dgm:pt>
    <dgm:pt modelId="{F119729C-DD6F-4388-BB1D-A38B5C69501D}" type="pres">
      <dgm:prSet presAssocID="{7D9C16A6-8C48-4165-8DAF-8C957C12A8FA}" presName="root" presStyleCnt="0">
        <dgm:presLayoutVars>
          <dgm:dir/>
          <dgm:resizeHandles val="exact"/>
        </dgm:presLayoutVars>
      </dgm:prSet>
      <dgm:spPr/>
    </dgm:pt>
    <dgm:pt modelId="{76139340-9412-4303-986B-9F65DDD9029A}" type="pres">
      <dgm:prSet presAssocID="{701D68F5-42F8-47BC-8FED-84C50F595DF0}" presName="compNode" presStyleCnt="0"/>
      <dgm:spPr/>
    </dgm:pt>
    <dgm:pt modelId="{FFD51950-E74E-4AD3-B498-3E6263FDE8BF}" type="pres">
      <dgm:prSet presAssocID="{701D68F5-42F8-47BC-8FED-84C50F595DF0}" presName="bgRect" presStyleLbl="bgShp" presStyleIdx="0" presStyleCnt="3"/>
      <dgm:spPr/>
    </dgm:pt>
    <dgm:pt modelId="{045136AF-E99C-4B21-B269-FB3A8A97D482}" type="pres">
      <dgm:prSet presAssocID="{701D68F5-42F8-47BC-8FED-84C50F595DF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twork"/>
        </a:ext>
      </dgm:extLst>
    </dgm:pt>
    <dgm:pt modelId="{2F665F38-8ACA-44FD-B104-0A796A092AC2}" type="pres">
      <dgm:prSet presAssocID="{701D68F5-42F8-47BC-8FED-84C50F595DF0}" presName="spaceRect" presStyleCnt="0"/>
      <dgm:spPr/>
    </dgm:pt>
    <dgm:pt modelId="{B8ABB063-D051-485A-9E0C-1C54A4900D1B}" type="pres">
      <dgm:prSet presAssocID="{701D68F5-42F8-47BC-8FED-84C50F595DF0}" presName="parTx" presStyleLbl="revTx" presStyleIdx="0" presStyleCnt="3">
        <dgm:presLayoutVars>
          <dgm:chMax val="0"/>
          <dgm:chPref val="0"/>
        </dgm:presLayoutVars>
      </dgm:prSet>
      <dgm:spPr/>
    </dgm:pt>
    <dgm:pt modelId="{1A0EBB61-51A0-46C9-AB89-34A5AB49853B}" type="pres">
      <dgm:prSet presAssocID="{0C95B389-AC0C-4055-9AA3-38815EFC8B0A}" presName="sibTrans" presStyleCnt="0"/>
      <dgm:spPr/>
    </dgm:pt>
    <dgm:pt modelId="{327511A6-64ED-45A8-9594-1B0EB439D84E}" type="pres">
      <dgm:prSet presAssocID="{91A66877-AC1C-46D9-BF2C-6024B638DEA9}" presName="compNode" presStyleCnt="0"/>
      <dgm:spPr/>
    </dgm:pt>
    <dgm:pt modelId="{89B309C9-D7DD-4C07-9EB1-647865E9DCE2}" type="pres">
      <dgm:prSet presAssocID="{91A66877-AC1C-46D9-BF2C-6024B638DEA9}" presName="bgRect" presStyleLbl="bgShp" presStyleIdx="1" presStyleCnt="3"/>
      <dgm:spPr/>
    </dgm:pt>
    <dgm:pt modelId="{2C057BFD-3757-4DA6-A6F9-DE1D70B953BE}" type="pres">
      <dgm:prSet presAssocID="{91A66877-AC1C-46D9-BF2C-6024B638DEA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tellite"/>
        </a:ext>
      </dgm:extLst>
    </dgm:pt>
    <dgm:pt modelId="{0670D637-585A-4489-88DB-EE99193E0E1D}" type="pres">
      <dgm:prSet presAssocID="{91A66877-AC1C-46D9-BF2C-6024B638DEA9}" presName="spaceRect" presStyleCnt="0"/>
      <dgm:spPr/>
    </dgm:pt>
    <dgm:pt modelId="{B615AECD-4210-4228-88FD-68F287B371E4}" type="pres">
      <dgm:prSet presAssocID="{91A66877-AC1C-46D9-BF2C-6024B638DEA9}" presName="parTx" presStyleLbl="revTx" presStyleIdx="1" presStyleCnt="3">
        <dgm:presLayoutVars>
          <dgm:chMax val="0"/>
          <dgm:chPref val="0"/>
        </dgm:presLayoutVars>
      </dgm:prSet>
      <dgm:spPr/>
    </dgm:pt>
    <dgm:pt modelId="{4DD1DEF8-F92A-4ECC-9343-22F3DFCDD8E1}" type="pres">
      <dgm:prSet presAssocID="{BFCE4A28-C381-46FF-935A-B11534EF7D87}" presName="sibTrans" presStyleCnt="0"/>
      <dgm:spPr/>
    </dgm:pt>
    <dgm:pt modelId="{C239A625-7707-46D9-A2AC-468EE6B2CA0F}" type="pres">
      <dgm:prSet presAssocID="{76CC3289-2662-43F0-A3C6-BA04A135F08C}" presName="compNode" presStyleCnt="0"/>
      <dgm:spPr/>
    </dgm:pt>
    <dgm:pt modelId="{807E1D40-7805-4F19-87EA-DDC3268CFE61}" type="pres">
      <dgm:prSet presAssocID="{76CC3289-2662-43F0-A3C6-BA04A135F08C}" presName="bgRect" presStyleLbl="bgShp" presStyleIdx="2" presStyleCnt="3"/>
      <dgm:spPr/>
    </dgm:pt>
    <dgm:pt modelId="{62880093-6870-4B2E-92E3-E90113046F79}" type="pres">
      <dgm:prSet presAssocID="{76CC3289-2662-43F0-A3C6-BA04A135F08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nk"/>
        </a:ext>
      </dgm:extLst>
    </dgm:pt>
    <dgm:pt modelId="{A832F842-393E-48F3-AD44-AAAA2F0D80F6}" type="pres">
      <dgm:prSet presAssocID="{76CC3289-2662-43F0-A3C6-BA04A135F08C}" presName="spaceRect" presStyleCnt="0"/>
      <dgm:spPr/>
    </dgm:pt>
    <dgm:pt modelId="{2515BADC-2F28-40D1-9283-2D8AAE0E6281}" type="pres">
      <dgm:prSet presAssocID="{76CC3289-2662-43F0-A3C6-BA04A135F08C}" presName="parTx" presStyleLbl="revTx" presStyleIdx="2" presStyleCnt="3">
        <dgm:presLayoutVars>
          <dgm:chMax val="0"/>
          <dgm:chPref val="0"/>
        </dgm:presLayoutVars>
      </dgm:prSet>
      <dgm:spPr/>
    </dgm:pt>
  </dgm:ptLst>
  <dgm:cxnLst>
    <dgm:cxn modelId="{C4BA385D-31ED-40EF-A5D6-98DFBA64E71A}" srcId="{7D9C16A6-8C48-4165-8DAF-8C957C12A8FA}" destId="{701D68F5-42F8-47BC-8FED-84C50F595DF0}" srcOrd="0" destOrd="0" parTransId="{9617668C-C38C-4017-8DDF-37855B15D110}" sibTransId="{0C95B389-AC0C-4055-9AA3-38815EFC8B0A}"/>
    <dgm:cxn modelId="{0400886E-8A1A-44C2-95A7-DB0EF4911494}" srcId="{7D9C16A6-8C48-4165-8DAF-8C957C12A8FA}" destId="{76CC3289-2662-43F0-A3C6-BA04A135F08C}" srcOrd="2" destOrd="0" parTransId="{D46DB4DA-1442-4ECE-89FE-BBB1E3489E3D}" sibTransId="{FA28C9D6-476E-43CD-BA23-D6D990FD78D0}"/>
    <dgm:cxn modelId="{7F0DAB6F-9257-4F2D-B31A-3418F73F6952}" srcId="{7D9C16A6-8C48-4165-8DAF-8C957C12A8FA}" destId="{91A66877-AC1C-46D9-BF2C-6024B638DEA9}" srcOrd="1" destOrd="0" parTransId="{913FED05-DF41-48A7-B1F8-81937A468EF9}" sibTransId="{BFCE4A28-C381-46FF-935A-B11534EF7D87}"/>
    <dgm:cxn modelId="{98A1A978-2C60-4FD3-84A2-1093D41AA53A}" type="presOf" srcId="{91A66877-AC1C-46D9-BF2C-6024B638DEA9}" destId="{B615AECD-4210-4228-88FD-68F287B371E4}" srcOrd="0" destOrd="0" presId="urn:microsoft.com/office/officeart/2018/2/layout/IconVerticalSolidList"/>
    <dgm:cxn modelId="{88F4508A-AC5E-4CAB-8690-E171F3560451}" type="presOf" srcId="{7D9C16A6-8C48-4165-8DAF-8C957C12A8FA}" destId="{F119729C-DD6F-4388-BB1D-A38B5C69501D}" srcOrd="0" destOrd="0" presId="urn:microsoft.com/office/officeart/2018/2/layout/IconVerticalSolidList"/>
    <dgm:cxn modelId="{642C8FBB-D404-4155-80B8-817A94BD0B9A}" type="presOf" srcId="{76CC3289-2662-43F0-A3C6-BA04A135F08C}" destId="{2515BADC-2F28-40D1-9283-2D8AAE0E6281}" srcOrd="0" destOrd="0" presId="urn:microsoft.com/office/officeart/2018/2/layout/IconVerticalSolidList"/>
    <dgm:cxn modelId="{22AE1AE1-10CF-4A0C-9743-A2EB9A06F35B}" type="presOf" srcId="{701D68F5-42F8-47BC-8FED-84C50F595DF0}" destId="{B8ABB063-D051-485A-9E0C-1C54A4900D1B}" srcOrd="0" destOrd="0" presId="urn:microsoft.com/office/officeart/2018/2/layout/IconVerticalSolidList"/>
    <dgm:cxn modelId="{202C240C-30B0-4DB2-BDCE-BF3EF64B793A}" type="presParOf" srcId="{F119729C-DD6F-4388-BB1D-A38B5C69501D}" destId="{76139340-9412-4303-986B-9F65DDD9029A}" srcOrd="0" destOrd="0" presId="urn:microsoft.com/office/officeart/2018/2/layout/IconVerticalSolidList"/>
    <dgm:cxn modelId="{9E1A09D2-3411-48FD-A482-9415C1775788}" type="presParOf" srcId="{76139340-9412-4303-986B-9F65DDD9029A}" destId="{FFD51950-E74E-4AD3-B498-3E6263FDE8BF}" srcOrd="0" destOrd="0" presId="urn:microsoft.com/office/officeart/2018/2/layout/IconVerticalSolidList"/>
    <dgm:cxn modelId="{0AE6BFD9-C665-4130-8D7F-1A8AE8F65857}" type="presParOf" srcId="{76139340-9412-4303-986B-9F65DDD9029A}" destId="{045136AF-E99C-4B21-B269-FB3A8A97D482}" srcOrd="1" destOrd="0" presId="urn:microsoft.com/office/officeart/2018/2/layout/IconVerticalSolidList"/>
    <dgm:cxn modelId="{679E79A6-DF56-49C6-B64D-4C5B0290EEE6}" type="presParOf" srcId="{76139340-9412-4303-986B-9F65DDD9029A}" destId="{2F665F38-8ACA-44FD-B104-0A796A092AC2}" srcOrd="2" destOrd="0" presId="urn:microsoft.com/office/officeart/2018/2/layout/IconVerticalSolidList"/>
    <dgm:cxn modelId="{A5AC4EE7-0F92-4E26-A4FB-E3C4EEC21DB4}" type="presParOf" srcId="{76139340-9412-4303-986B-9F65DDD9029A}" destId="{B8ABB063-D051-485A-9E0C-1C54A4900D1B}" srcOrd="3" destOrd="0" presId="urn:microsoft.com/office/officeart/2018/2/layout/IconVerticalSolidList"/>
    <dgm:cxn modelId="{E20534E4-8153-467C-88B5-83C4447FB6A1}" type="presParOf" srcId="{F119729C-DD6F-4388-BB1D-A38B5C69501D}" destId="{1A0EBB61-51A0-46C9-AB89-34A5AB49853B}" srcOrd="1" destOrd="0" presId="urn:microsoft.com/office/officeart/2018/2/layout/IconVerticalSolidList"/>
    <dgm:cxn modelId="{2C964B7A-AFC3-45BF-9E9E-B9BBAD740169}" type="presParOf" srcId="{F119729C-DD6F-4388-BB1D-A38B5C69501D}" destId="{327511A6-64ED-45A8-9594-1B0EB439D84E}" srcOrd="2" destOrd="0" presId="urn:microsoft.com/office/officeart/2018/2/layout/IconVerticalSolidList"/>
    <dgm:cxn modelId="{F3AE229A-2C17-4170-AD19-0C57933753ED}" type="presParOf" srcId="{327511A6-64ED-45A8-9594-1B0EB439D84E}" destId="{89B309C9-D7DD-4C07-9EB1-647865E9DCE2}" srcOrd="0" destOrd="0" presId="urn:microsoft.com/office/officeart/2018/2/layout/IconVerticalSolidList"/>
    <dgm:cxn modelId="{8E86A93F-4E14-4C2D-B8A5-95B85EB7F765}" type="presParOf" srcId="{327511A6-64ED-45A8-9594-1B0EB439D84E}" destId="{2C057BFD-3757-4DA6-A6F9-DE1D70B953BE}" srcOrd="1" destOrd="0" presId="urn:microsoft.com/office/officeart/2018/2/layout/IconVerticalSolidList"/>
    <dgm:cxn modelId="{914262D9-8870-4134-8A0A-1405BFCE0AA4}" type="presParOf" srcId="{327511A6-64ED-45A8-9594-1B0EB439D84E}" destId="{0670D637-585A-4489-88DB-EE99193E0E1D}" srcOrd="2" destOrd="0" presId="urn:microsoft.com/office/officeart/2018/2/layout/IconVerticalSolidList"/>
    <dgm:cxn modelId="{AA9EB97F-EFAE-42CD-815F-F0F7EC9EBE55}" type="presParOf" srcId="{327511A6-64ED-45A8-9594-1B0EB439D84E}" destId="{B615AECD-4210-4228-88FD-68F287B371E4}" srcOrd="3" destOrd="0" presId="urn:microsoft.com/office/officeart/2018/2/layout/IconVerticalSolidList"/>
    <dgm:cxn modelId="{20418C08-C7D7-4165-BC73-6CA04C13910E}" type="presParOf" srcId="{F119729C-DD6F-4388-BB1D-A38B5C69501D}" destId="{4DD1DEF8-F92A-4ECC-9343-22F3DFCDD8E1}" srcOrd="3" destOrd="0" presId="urn:microsoft.com/office/officeart/2018/2/layout/IconVerticalSolidList"/>
    <dgm:cxn modelId="{09DF43CD-2365-49C5-8538-BE89940A28AC}" type="presParOf" srcId="{F119729C-DD6F-4388-BB1D-A38B5C69501D}" destId="{C239A625-7707-46D9-A2AC-468EE6B2CA0F}" srcOrd="4" destOrd="0" presId="urn:microsoft.com/office/officeart/2018/2/layout/IconVerticalSolidList"/>
    <dgm:cxn modelId="{D52126D4-C26D-443D-9024-3BA2E0A62C90}" type="presParOf" srcId="{C239A625-7707-46D9-A2AC-468EE6B2CA0F}" destId="{807E1D40-7805-4F19-87EA-DDC3268CFE61}" srcOrd="0" destOrd="0" presId="urn:microsoft.com/office/officeart/2018/2/layout/IconVerticalSolidList"/>
    <dgm:cxn modelId="{54A1D2DF-4361-4266-B13B-9D4993BBC384}" type="presParOf" srcId="{C239A625-7707-46D9-A2AC-468EE6B2CA0F}" destId="{62880093-6870-4B2E-92E3-E90113046F79}" srcOrd="1" destOrd="0" presId="urn:microsoft.com/office/officeart/2018/2/layout/IconVerticalSolidList"/>
    <dgm:cxn modelId="{9EEF63E8-B7A9-4DC3-B411-762C47E2FDAE}" type="presParOf" srcId="{C239A625-7707-46D9-A2AC-468EE6B2CA0F}" destId="{A832F842-393E-48F3-AD44-AAAA2F0D80F6}" srcOrd="2" destOrd="0" presId="urn:microsoft.com/office/officeart/2018/2/layout/IconVerticalSolidList"/>
    <dgm:cxn modelId="{21C5EC22-DF6A-4777-B85A-11ECA7C28729}" type="presParOf" srcId="{C239A625-7707-46D9-A2AC-468EE6B2CA0F}" destId="{2515BADC-2F28-40D1-9283-2D8AAE0E628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a:lstStyle/>
        <a:p>
          <a:endParaRPr lang="en-US"/>
        </a:p>
      </dgm:t>
    </dgm:pt>
    <dgm:pt modelId="{6750AC01-D39D-4F3A-9DC8-2A211EE986A2}">
      <dgm:prSet phldrT="[Text]"/>
      <dgm:spPr/>
      <dgm:t>
        <a:bodyPr/>
        <a:lstStyle/>
        <a:p>
          <a:pPr>
            <a:lnSpc>
              <a:spcPct val="100000"/>
            </a:lnSpc>
          </a:pPr>
          <a:r>
            <a:rPr lang="en-US" dirty="0"/>
            <a:t>Default gateway	</a:t>
          </a:r>
        </a:p>
      </dgm:t>
    </dgm:pt>
    <dgm:pt modelId="{720680DC-AAA4-4434-A582-60EBCC5BA355}" type="parTrans" cxnId="{0B5DAE5F-BCDC-4BF7-A6E7-CF856886A64D}">
      <dgm:prSet/>
      <dgm:spPr/>
      <dgm:t>
        <a:bodyPr/>
        <a:lstStyle/>
        <a:p>
          <a:endParaRPr lang="en-US"/>
        </a:p>
      </dgm:t>
    </dgm:pt>
    <dgm:pt modelId="{CA077D98-8478-47EA-B6A9-99ACE60C64D4}" type="sibTrans" cxnId="{0B5DAE5F-BCDC-4BF7-A6E7-CF856886A64D}">
      <dgm:prSet/>
      <dgm:spPr/>
      <dgm:t>
        <a:bodyPr/>
        <a:lstStyle/>
        <a:p>
          <a:endParaRPr lang="en-US"/>
        </a:p>
      </dgm:t>
    </dgm:pt>
    <dgm:pt modelId="{0BEF68B8-1228-47BB-83B5-7B9CD1E3F84E}">
      <dgm:prSet phldrT="[Text]"/>
      <dgm:spPr/>
      <dgm:t>
        <a:bodyPr/>
        <a:lstStyle/>
        <a:p>
          <a:pPr>
            <a:lnSpc>
              <a:spcPct val="100000"/>
            </a:lnSpc>
          </a:pPr>
          <a:r>
            <a:rPr lang="en-US" dirty="0"/>
            <a:t>IPv4 addressing</a:t>
          </a:r>
        </a:p>
      </dgm:t>
    </dgm:pt>
    <dgm:pt modelId="{ED3A4BC2-B75A-4952-A38B-A42B5995DF05}" type="parTrans" cxnId="{EDEF4F82-1237-4639-A0F7-385C1897CE66}">
      <dgm:prSet/>
      <dgm:spPr/>
      <dgm:t>
        <a:bodyPr/>
        <a:lstStyle/>
        <a:p>
          <a:endParaRPr lang="en-US"/>
        </a:p>
      </dgm:t>
    </dgm:pt>
    <dgm:pt modelId="{FD949706-EDCC-4ADC-8EDF-8EDA49C92325}" type="sibTrans" cxnId="{EDEF4F82-1237-4639-A0F7-385C1897CE66}">
      <dgm:prSet/>
      <dgm:spPr/>
      <dgm:t>
        <a:bodyPr/>
        <a:lstStyle/>
        <a:p>
          <a:endParaRPr lang="en-US"/>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2"/>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2"/>
      <dgm:spPr/>
    </dgm:pt>
    <dgm:pt modelId="{429CABD1-4116-474B-81BF-735E2CA9DD00}" type="pres">
      <dgm:prSet presAssocID="{7E5AA53B-3EEE-4DE4-BB81-9044890C2946}" presName="dstNode" presStyleLbl="node1" presStyleIdx="0" presStyleCnt="2"/>
      <dgm:spPr/>
    </dgm:pt>
    <dgm:pt modelId="{58319267-C71E-43C9-94E1-827D0616C7A7}" type="pres">
      <dgm:prSet presAssocID="{6750AC01-D39D-4F3A-9DC8-2A211EE986A2}" presName="text_1" presStyleLbl="node1" presStyleIdx="0" presStyleCnt="2">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2"/>
      <dgm:spPr/>
    </dgm:pt>
    <dgm:pt modelId="{95DE6538-27BD-44AF-A1A8-CA8F6B10FDD2}" type="pres">
      <dgm:prSet presAssocID="{0BEF68B8-1228-47BB-83B5-7B9CD1E3F84E}" presName="text_2" presStyleLbl="node1" presStyleIdx="1" presStyleCnt="2">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2"/>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EDEF4F82-1237-4639-A0F7-385C1897CE66}" srcId="{7E5AA53B-3EEE-4DE4-BB81-9044890C2946}" destId="{0BEF68B8-1228-47BB-83B5-7B9CD1E3F84E}" srcOrd="1" destOrd="0" parTransId="{ED3A4BC2-B75A-4952-A38B-A42B5995DF05}" sibTransId="{FD949706-EDCC-4ADC-8EDF-8EDA49C92325}"/>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a:lstStyle/>
        <a:p>
          <a:endParaRPr lang="en-US"/>
        </a:p>
      </dgm:t>
    </dgm:pt>
    <dgm:pt modelId="{6750AC01-D39D-4F3A-9DC8-2A211EE986A2}">
      <dgm:prSet phldrT="[Text]"/>
      <dgm:spPr/>
      <dgm:t>
        <a:bodyPr/>
        <a:lstStyle/>
        <a:p>
          <a:pPr>
            <a:lnSpc>
              <a:spcPct val="100000"/>
            </a:lnSpc>
          </a:pPr>
          <a:r>
            <a:rPr lang="en-US" dirty="0"/>
            <a:t>Dynamic IP addressing for Computer 1 and Computer 2</a:t>
          </a:r>
        </a:p>
      </dgm:t>
    </dgm:pt>
    <dgm:pt modelId="{720680DC-AAA4-4434-A582-60EBCC5BA355}" type="parTrans" cxnId="{0B5DAE5F-BCDC-4BF7-A6E7-CF856886A64D}">
      <dgm:prSet/>
      <dgm:spPr/>
      <dgm:t>
        <a:bodyPr/>
        <a:lstStyle/>
        <a:p>
          <a:endParaRPr lang="en-US"/>
        </a:p>
      </dgm:t>
    </dgm:pt>
    <dgm:pt modelId="{CA077D98-8478-47EA-B6A9-99ACE60C64D4}" type="sibTrans" cxnId="{0B5DAE5F-BCDC-4BF7-A6E7-CF856886A64D}">
      <dgm:prSet/>
      <dgm:spPr/>
      <dgm:t>
        <a:bodyPr/>
        <a:lstStyle/>
        <a:p>
          <a:endParaRPr lang="en-US"/>
        </a:p>
      </dgm:t>
    </dgm:pt>
    <dgm:pt modelId="{0BEF68B8-1228-47BB-83B5-7B9CD1E3F84E}">
      <dgm:prSet phldrT="[Text]"/>
      <dgm:spPr/>
      <dgm:t>
        <a:bodyPr/>
        <a:lstStyle/>
        <a:p>
          <a:pPr>
            <a:lnSpc>
              <a:spcPct val="100000"/>
            </a:lnSpc>
          </a:pPr>
          <a:r>
            <a:rPr lang="en-US" dirty="0"/>
            <a:t>Connectivity test between Computer 1 and Computer 2</a:t>
          </a:r>
        </a:p>
      </dgm:t>
    </dgm:pt>
    <dgm:pt modelId="{ED3A4BC2-B75A-4952-A38B-A42B5995DF05}" type="parTrans" cxnId="{EDEF4F82-1237-4639-A0F7-385C1897CE66}">
      <dgm:prSet/>
      <dgm:spPr/>
      <dgm:t>
        <a:bodyPr/>
        <a:lstStyle/>
        <a:p>
          <a:endParaRPr lang="en-US"/>
        </a:p>
      </dgm:t>
    </dgm:pt>
    <dgm:pt modelId="{FD949706-EDCC-4ADC-8EDF-8EDA49C92325}" type="sibTrans" cxnId="{EDEF4F82-1237-4639-A0F7-385C1897CE66}">
      <dgm:prSet/>
      <dgm:spPr/>
      <dgm:t>
        <a:bodyPr/>
        <a:lstStyle/>
        <a:p>
          <a:endParaRPr lang="en-US"/>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2"/>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2"/>
      <dgm:spPr/>
    </dgm:pt>
    <dgm:pt modelId="{429CABD1-4116-474B-81BF-735E2CA9DD00}" type="pres">
      <dgm:prSet presAssocID="{7E5AA53B-3EEE-4DE4-BB81-9044890C2946}" presName="dstNode" presStyleLbl="node1" presStyleIdx="0" presStyleCnt="2"/>
      <dgm:spPr/>
    </dgm:pt>
    <dgm:pt modelId="{58319267-C71E-43C9-94E1-827D0616C7A7}" type="pres">
      <dgm:prSet presAssocID="{6750AC01-D39D-4F3A-9DC8-2A211EE986A2}" presName="text_1" presStyleLbl="node1" presStyleIdx="0" presStyleCnt="2">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2"/>
      <dgm:spPr/>
    </dgm:pt>
    <dgm:pt modelId="{95DE6538-27BD-44AF-A1A8-CA8F6B10FDD2}" type="pres">
      <dgm:prSet presAssocID="{0BEF68B8-1228-47BB-83B5-7B9CD1E3F84E}" presName="text_2" presStyleLbl="node1" presStyleIdx="1" presStyleCnt="2">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2"/>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EDEF4F82-1237-4639-A0F7-385C1897CE66}" srcId="{7E5AA53B-3EEE-4DE4-BB81-9044890C2946}" destId="{0BEF68B8-1228-47BB-83B5-7B9CD1E3F84E}" srcOrd="1" destOrd="0" parTransId="{ED3A4BC2-B75A-4952-A38B-A42B5995DF05}" sibTransId="{FD949706-EDCC-4ADC-8EDF-8EDA49C92325}"/>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a:lstStyle/>
        <a:p>
          <a:endParaRPr lang="en-US"/>
        </a:p>
      </dgm:t>
    </dgm:pt>
    <dgm:pt modelId="{6750AC01-D39D-4F3A-9DC8-2A211EE986A2}">
      <dgm:prSet phldrT="[Text]"/>
      <dgm:spPr/>
      <dgm:t>
        <a:bodyPr/>
        <a:lstStyle/>
        <a:p>
          <a:pPr>
            <a:lnSpc>
              <a:spcPct val="100000"/>
            </a:lnSpc>
          </a:pPr>
          <a:r>
            <a:rPr lang="en-US" dirty="0"/>
            <a:t>Subnetting</a:t>
          </a:r>
        </a:p>
      </dgm:t>
    </dgm:pt>
    <dgm:pt modelId="{720680DC-AAA4-4434-A582-60EBCC5BA355}" type="parTrans" cxnId="{0B5DAE5F-BCDC-4BF7-A6E7-CF856886A64D}">
      <dgm:prSet/>
      <dgm:spPr/>
      <dgm:t>
        <a:bodyPr/>
        <a:lstStyle/>
        <a:p>
          <a:endParaRPr lang="en-US"/>
        </a:p>
      </dgm:t>
    </dgm:pt>
    <dgm:pt modelId="{CA077D98-8478-47EA-B6A9-99ACE60C64D4}" type="sibTrans" cxnId="{0B5DAE5F-BCDC-4BF7-A6E7-CF856886A64D}">
      <dgm:prSet/>
      <dgm:spPr/>
      <dgm:t>
        <a:bodyPr/>
        <a:lstStyle/>
        <a:p>
          <a:endParaRPr lang="en-US"/>
        </a:p>
      </dgm:t>
    </dgm:pt>
    <dgm:pt modelId="{0BEF68B8-1228-47BB-83B5-7B9CD1E3F84E}">
      <dgm:prSet phldrT="[Text]"/>
      <dgm:spPr/>
      <dgm:t>
        <a:bodyPr/>
        <a:lstStyle/>
        <a:p>
          <a:pPr>
            <a:lnSpc>
              <a:spcPct val="100000"/>
            </a:lnSpc>
          </a:pPr>
          <a:r>
            <a:rPr lang="en-US" dirty="0"/>
            <a:t>Loopback Interfaces</a:t>
          </a:r>
        </a:p>
      </dgm:t>
    </dgm:pt>
    <dgm:pt modelId="{ED3A4BC2-B75A-4952-A38B-A42B5995DF05}" type="parTrans" cxnId="{EDEF4F82-1237-4639-A0F7-385C1897CE66}">
      <dgm:prSet/>
      <dgm:spPr/>
      <dgm:t>
        <a:bodyPr/>
        <a:lstStyle/>
        <a:p>
          <a:endParaRPr lang="en-US"/>
        </a:p>
      </dgm:t>
    </dgm:pt>
    <dgm:pt modelId="{FD949706-EDCC-4ADC-8EDF-8EDA49C92325}" type="sibTrans" cxnId="{EDEF4F82-1237-4639-A0F7-385C1897CE66}">
      <dgm:prSet/>
      <dgm:spPr/>
      <dgm:t>
        <a:bodyPr/>
        <a:lstStyle/>
        <a:p>
          <a:endParaRPr lang="en-US"/>
        </a:p>
      </dgm:t>
    </dgm:pt>
    <dgm:pt modelId="{5605D28D-2CE6-4513-8566-952984E21E14}">
      <dgm:prSet phldrT="[Text]"/>
      <dgm:spPr/>
      <dgm:t>
        <a:bodyPr/>
        <a:lstStyle/>
        <a:p>
          <a:pPr>
            <a:lnSpc>
              <a:spcPct val="100000"/>
            </a:lnSpc>
          </a:pPr>
          <a:r>
            <a:rPr lang="en-US" dirty="0"/>
            <a:t>Connectivity test</a:t>
          </a:r>
        </a:p>
      </dgm:t>
    </dgm:pt>
    <dgm:pt modelId="{EB15AB98-362B-4E70-A3DA-995FC3E8BA79}" type="parTrans" cxnId="{FAF3F884-F0CF-440F-8CB1-B7648AB1B138}">
      <dgm:prSet/>
      <dgm:spPr/>
      <dgm:t>
        <a:bodyPr/>
        <a:lstStyle/>
        <a:p>
          <a:endParaRPr lang="en-US"/>
        </a:p>
      </dgm:t>
    </dgm:pt>
    <dgm:pt modelId="{823D1971-2C4D-4EC5-A874-2F463DE37109}" type="sibTrans" cxnId="{FAF3F884-F0CF-440F-8CB1-B7648AB1B138}">
      <dgm:prSet/>
      <dgm:spPr/>
      <dgm:t>
        <a:bodyPr/>
        <a:lstStyle/>
        <a:p>
          <a:endParaRPr lang="en-US"/>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3"/>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3"/>
      <dgm:spPr/>
    </dgm:pt>
    <dgm:pt modelId="{429CABD1-4116-474B-81BF-735E2CA9DD00}" type="pres">
      <dgm:prSet presAssocID="{7E5AA53B-3EEE-4DE4-BB81-9044890C2946}" presName="dstNode" presStyleLbl="node1" presStyleIdx="0" presStyleCnt="3"/>
      <dgm:spPr/>
    </dgm:pt>
    <dgm:pt modelId="{58319267-C71E-43C9-94E1-827D0616C7A7}" type="pres">
      <dgm:prSet presAssocID="{6750AC01-D39D-4F3A-9DC8-2A211EE986A2}" presName="text_1" presStyleLbl="node1" presStyleIdx="0" presStyleCnt="3">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3"/>
      <dgm:spPr/>
    </dgm:pt>
    <dgm:pt modelId="{95DE6538-27BD-44AF-A1A8-CA8F6B10FDD2}" type="pres">
      <dgm:prSet presAssocID="{0BEF68B8-1228-47BB-83B5-7B9CD1E3F84E}" presName="text_2" presStyleLbl="node1" presStyleIdx="1" presStyleCnt="3">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3"/>
      <dgm:spPr/>
    </dgm:pt>
    <dgm:pt modelId="{E131CE4A-9776-44F4-BC03-867682E21374}" type="pres">
      <dgm:prSet presAssocID="{5605D28D-2CE6-4513-8566-952984E21E14}" presName="text_3" presStyleLbl="node1" presStyleIdx="2" presStyleCnt="3">
        <dgm:presLayoutVars>
          <dgm:bulletEnabled val="1"/>
        </dgm:presLayoutVars>
      </dgm:prSet>
      <dgm:spPr/>
    </dgm:pt>
    <dgm:pt modelId="{AC9A216A-8375-48F9-A4E6-8E0B64C0209B}" type="pres">
      <dgm:prSet presAssocID="{5605D28D-2CE6-4513-8566-952984E21E14}" presName="accent_3" presStyleCnt="0"/>
      <dgm:spPr/>
    </dgm:pt>
    <dgm:pt modelId="{A965097E-32F1-4AB8-8C4E-2814A7596B2F}" type="pres">
      <dgm:prSet presAssocID="{5605D28D-2CE6-4513-8566-952984E21E14}" presName="accentRepeatNode" presStyleLbl="solidFgAcc1" presStyleIdx="2" presStyleCnt="3"/>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7084AA77-BACB-46CB-AE4A-77B62D3ED1AF}" type="presOf" srcId="{5605D28D-2CE6-4513-8566-952984E21E14}" destId="{E131CE4A-9776-44F4-BC03-867682E21374}" srcOrd="0" destOrd="0" presId="urn:microsoft.com/office/officeart/2008/layout/VerticalCurvedList"/>
    <dgm:cxn modelId="{EDEF4F82-1237-4639-A0F7-385C1897CE66}" srcId="{7E5AA53B-3EEE-4DE4-BB81-9044890C2946}" destId="{0BEF68B8-1228-47BB-83B5-7B9CD1E3F84E}" srcOrd="1" destOrd="0" parTransId="{ED3A4BC2-B75A-4952-A38B-A42B5995DF05}" sibTransId="{FD949706-EDCC-4ADC-8EDF-8EDA49C92325}"/>
    <dgm:cxn modelId="{FAF3F884-F0CF-440F-8CB1-B7648AB1B138}" srcId="{7E5AA53B-3EEE-4DE4-BB81-9044890C2946}" destId="{5605D28D-2CE6-4513-8566-952984E21E14}" srcOrd="2"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 modelId="{987EB7C0-CA3E-4874-85E0-01E9060A2D35}" type="presParOf" srcId="{90561C55-3C6E-4D53-85E1-2C50BCDDA392}" destId="{E131CE4A-9776-44F4-BC03-867682E21374}" srcOrd="5" destOrd="0" presId="urn:microsoft.com/office/officeart/2008/layout/VerticalCurvedList"/>
    <dgm:cxn modelId="{91E55363-8DCA-455E-A203-06A9410994CB}" type="presParOf" srcId="{90561C55-3C6E-4D53-85E1-2C50BCDDA392}" destId="{AC9A216A-8375-48F9-A4E6-8E0B64C0209B}" srcOrd="6" destOrd="0" presId="urn:microsoft.com/office/officeart/2008/layout/VerticalCurvedList"/>
    <dgm:cxn modelId="{D866D586-1293-4049-B6E3-B467C1D5ED64}" type="presParOf" srcId="{AC9A216A-8375-48F9-A4E6-8E0B64C0209B}" destId="{A965097E-32F1-4AB8-8C4E-2814A7596B2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3_2" csCatId="accent3" phldr="1"/>
      <dgm:spPr/>
      <dgm:t>
        <a:bodyPr/>
        <a:lstStyle/>
        <a:p>
          <a:endParaRPr lang="en-US"/>
        </a:p>
      </dgm:t>
    </dgm:pt>
    <dgm:pt modelId="{6750AC01-D39D-4F3A-9DC8-2A211EE986A2}">
      <dgm:prSet phldrT="[Text]"/>
      <dgm:spPr/>
      <dgm:t>
        <a:bodyPr/>
        <a:lstStyle/>
        <a:p>
          <a:r>
            <a:rPr lang="en-US" dirty="0"/>
            <a:t>Microsoft Visio network diagram that depicts the interconnection of computer 1 and computer 2	</a:t>
          </a:r>
        </a:p>
      </dgm:t>
    </dgm:pt>
    <dgm:pt modelId="{720680DC-AAA4-4434-A582-60EBCC5BA355}" type="parTrans" cxnId="{0B5DAE5F-BCDC-4BF7-A6E7-CF856886A64D}">
      <dgm:prSet/>
      <dgm:spPr/>
      <dgm:t>
        <a:bodyPr/>
        <a:lstStyle/>
        <a:p>
          <a:endParaRPr lang="en-US"/>
        </a:p>
      </dgm:t>
    </dgm:pt>
    <dgm:pt modelId="{CA077D98-8478-47EA-B6A9-99ACE60C64D4}" type="sibTrans" cxnId="{0B5DAE5F-BCDC-4BF7-A6E7-CF856886A64D}">
      <dgm:prSet/>
      <dgm:spPr/>
      <dgm:t>
        <a:bodyPr/>
        <a:lstStyle/>
        <a:p>
          <a:endParaRPr lang="en-US"/>
        </a:p>
      </dgm:t>
    </dgm:pt>
    <dgm:pt modelId="{B1BFB116-9B74-4F90-81E4-C5C542D24640}" type="pres">
      <dgm:prSet presAssocID="{7E5AA53B-3EEE-4DE4-BB81-9044890C2946}" presName="Name0" presStyleCnt="0">
        <dgm:presLayoutVars>
          <dgm:chMax val="7"/>
          <dgm:chPref val="7"/>
          <dgm:dir/>
        </dgm:presLayoutVars>
      </dgm:prSet>
      <dgm:spPr/>
    </dgm:pt>
    <dgm:pt modelId="{FB45899E-7822-4906-B339-F4A4D8C53075}" type="pres">
      <dgm:prSet presAssocID="{7E5AA53B-3EEE-4DE4-BB81-9044890C2946}" presName="Name1" presStyleCnt="0"/>
      <dgm:spPr/>
    </dgm:pt>
    <dgm:pt modelId="{6653E893-4759-44CA-AF62-A6BF5F3F955A}" type="pres">
      <dgm:prSet presAssocID="{7E5AA53B-3EEE-4DE4-BB81-9044890C2946}" presName="cycle" presStyleCnt="0"/>
      <dgm:spPr/>
    </dgm:pt>
    <dgm:pt modelId="{5D4B5BF1-CEAF-4192-8505-28ECDF71CBD2}" type="pres">
      <dgm:prSet presAssocID="{7E5AA53B-3EEE-4DE4-BB81-9044890C2946}" presName="srcNode" presStyleLbl="node1" presStyleIdx="0" presStyleCnt="1"/>
      <dgm:spPr/>
    </dgm:pt>
    <dgm:pt modelId="{CCDC4F01-B1F5-41C5-91AD-22D297380E6F}" type="pres">
      <dgm:prSet presAssocID="{7E5AA53B-3EEE-4DE4-BB81-9044890C2946}" presName="conn" presStyleLbl="parChTrans1D2" presStyleIdx="0" presStyleCnt="1"/>
      <dgm:spPr/>
    </dgm:pt>
    <dgm:pt modelId="{42FDFE25-49CC-41E1-8512-A8C11D0B3361}" type="pres">
      <dgm:prSet presAssocID="{7E5AA53B-3EEE-4DE4-BB81-9044890C2946}" presName="extraNode" presStyleLbl="node1" presStyleIdx="0" presStyleCnt="1"/>
      <dgm:spPr/>
    </dgm:pt>
    <dgm:pt modelId="{6C6A4352-2BDF-4561-A4C3-A0921889E45E}" type="pres">
      <dgm:prSet presAssocID="{7E5AA53B-3EEE-4DE4-BB81-9044890C2946}" presName="dstNode" presStyleLbl="node1" presStyleIdx="0" presStyleCnt="1"/>
      <dgm:spPr/>
    </dgm:pt>
    <dgm:pt modelId="{26183D6C-7130-43CD-BC0A-78AFC787F5DA}" type="pres">
      <dgm:prSet presAssocID="{6750AC01-D39D-4F3A-9DC8-2A211EE986A2}" presName="text_1" presStyleLbl="node1" presStyleIdx="0" presStyleCnt="1">
        <dgm:presLayoutVars>
          <dgm:bulletEnabled val="1"/>
        </dgm:presLayoutVars>
      </dgm:prSet>
      <dgm:spPr/>
    </dgm:pt>
    <dgm:pt modelId="{C2B38FDB-02F6-4240-A8F1-C16956746D40}" type="pres">
      <dgm:prSet presAssocID="{6750AC01-D39D-4F3A-9DC8-2A211EE986A2}" presName="accent_1" presStyleCnt="0"/>
      <dgm:spPr/>
    </dgm:pt>
    <dgm:pt modelId="{009BF421-5EFC-49FF-8496-2F8DFC24DF94}" type="pres">
      <dgm:prSet presAssocID="{6750AC01-D39D-4F3A-9DC8-2A211EE986A2}" presName="accentRepeatNode" presStyleLbl="solidFgAcc1" presStyleIdx="0" presStyleCnt="1"/>
      <dgm:spPr/>
    </dgm:pt>
  </dgm:ptLst>
  <dgm:cxnLst>
    <dgm:cxn modelId="{0B5DAE5F-BCDC-4BF7-A6E7-CF856886A64D}" srcId="{7E5AA53B-3EEE-4DE4-BB81-9044890C2946}" destId="{6750AC01-D39D-4F3A-9DC8-2A211EE986A2}" srcOrd="0" destOrd="0" parTransId="{720680DC-AAA4-4434-A582-60EBCC5BA355}" sibTransId="{CA077D98-8478-47EA-B6A9-99ACE60C64D4}"/>
    <dgm:cxn modelId="{20C87F49-BD61-4324-9E39-B4827106781C}" type="presOf" srcId="{7E5AA53B-3EEE-4DE4-BB81-9044890C2946}" destId="{B1BFB116-9B74-4F90-81E4-C5C542D24640}" srcOrd="0" destOrd="0" presId="urn:microsoft.com/office/officeart/2008/layout/VerticalCurvedList"/>
    <dgm:cxn modelId="{758F914F-7894-48AA-AF65-F4CE3F6D822D}" type="presOf" srcId="{CA077D98-8478-47EA-B6A9-99ACE60C64D4}" destId="{CCDC4F01-B1F5-41C5-91AD-22D297380E6F}" srcOrd="0" destOrd="0" presId="urn:microsoft.com/office/officeart/2008/layout/VerticalCurvedList"/>
    <dgm:cxn modelId="{46CC8478-ECDB-45A8-9027-A58FFB00A089}" type="presOf" srcId="{6750AC01-D39D-4F3A-9DC8-2A211EE986A2}" destId="{26183D6C-7130-43CD-BC0A-78AFC787F5DA}" srcOrd="0" destOrd="0" presId="urn:microsoft.com/office/officeart/2008/layout/VerticalCurvedList"/>
    <dgm:cxn modelId="{1FB7E036-E087-40B5-8094-61ECF76D619E}" type="presParOf" srcId="{B1BFB116-9B74-4F90-81E4-C5C542D24640}" destId="{FB45899E-7822-4906-B339-F4A4D8C53075}" srcOrd="0" destOrd="0" presId="urn:microsoft.com/office/officeart/2008/layout/VerticalCurvedList"/>
    <dgm:cxn modelId="{8E454810-996A-4C8C-9724-DBCC88821E28}" type="presParOf" srcId="{FB45899E-7822-4906-B339-F4A4D8C53075}" destId="{6653E893-4759-44CA-AF62-A6BF5F3F955A}" srcOrd="0" destOrd="0" presId="urn:microsoft.com/office/officeart/2008/layout/VerticalCurvedList"/>
    <dgm:cxn modelId="{153E67EC-9AE9-4615-BBC9-982AB35F963C}" type="presParOf" srcId="{6653E893-4759-44CA-AF62-A6BF5F3F955A}" destId="{5D4B5BF1-CEAF-4192-8505-28ECDF71CBD2}" srcOrd="0" destOrd="0" presId="urn:microsoft.com/office/officeart/2008/layout/VerticalCurvedList"/>
    <dgm:cxn modelId="{DFE6C859-F683-427A-8D2D-9369F9A74239}" type="presParOf" srcId="{6653E893-4759-44CA-AF62-A6BF5F3F955A}" destId="{CCDC4F01-B1F5-41C5-91AD-22D297380E6F}" srcOrd="1" destOrd="0" presId="urn:microsoft.com/office/officeart/2008/layout/VerticalCurvedList"/>
    <dgm:cxn modelId="{707D2499-723E-414F-A999-BE81C6047995}" type="presParOf" srcId="{6653E893-4759-44CA-AF62-A6BF5F3F955A}" destId="{42FDFE25-49CC-41E1-8512-A8C11D0B3361}" srcOrd="2" destOrd="0" presId="urn:microsoft.com/office/officeart/2008/layout/VerticalCurvedList"/>
    <dgm:cxn modelId="{FB08E8D0-CD23-481F-9133-7C06FDE6F6BD}" type="presParOf" srcId="{6653E893-4759-44CA-AF62-A6BF5F3F955A}" destId="{6C6A4352-2BDF-4561-A4C3-A0921889E45E}" srcOrd="3" destOrd="0" presId="urn:microsoft.com/office/officeart/2008/layout/VerticalCurvedList"/>
    <dgm:cxn modelId="{46990457-FAE8-4DA2-BB30-7BEC752C6DD1}" type="presParOf" srcId="{FB45899E-7822-4906-B339-F4A4D8C53075}" destId="{26183D6C-7130-43CD-BC0A-78AFC787F5DA}" srcOrd="1" destOrd="0" presId="urn:microsoft.com/office/officeart/2008/layout/VerticalCurvedList"/>
    <dgm:cxn modelId="{6C46520C-D743-44C3-B8FC-641DA491B50D}" type="presParOf" srcId="{FB45899E-7822-4906-B339-F4A4D8C53075}" destId="{C2B38FDB-02F6-4240-A8F1-C16956746D40}" srcOrd="2" destOrd="0" presId="urn:microsoft.com/office/officeart/2008/layout/VerticalCurvedList"/>
    <dgm:cxn modelId="{CA150060-0F37-4A4C-9A47-95EB5CE6FCF1}" type="presParOf" srcId="{C2B38FDB-02F6-4240-A8F1-C16956746D40}" destId="{009BF421-5EFC-49FF-8496-2F8DFC24DF9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a:lstStyle/>
        <a:p>
          <a:endParaRPr lang="en-US"/>
        </a:p>
      </dgm:t>
    </dgm:pt>
    <dgm:pt modelId="{6750AC01-D39D-4F3A-9DC8-2A211EE986A2}">
      <dgm:prSet phldrT="[Text]"/>
      <dgm:spPr/>
      <dgm:t>
        <a:bodyPr/>
        <a:lstStyle/>
        <a:p>
          <a:pPr>
            <a:lnSpc>
              <a:spcPct val="100000"/>
            </a:lnSpc>
          </a:pPr>
          <a:r>
            <a:rPr lang="en-US" dirty="0"/>
            <a:t>Security	</a:t>
          </a:r>
        </a:p>
      </dgm:t>
    </dgm:pt>
    <dgm:pt modelId="{720680DC-AAA4-4434-A582-60EBCC5BA355}" type="parTrans" cxnId="{0B5DAE5F-BCDC-4BF7-A6E7-CF856886A64D}">
      <dgm:prSet/>
      <dgm:spPr/>
      <dgm:t>
        <a:bodyPr/>
        <a:lstStyle/>
        <a:p>
          <a:endParaRPr lang="en-US"/>
        </a:p>
      </dgm:t>
    </dgm:pt>
    <dgm:pt modelId="{CA077D98-8478-47EA-B6A9-99ACE60C64D4}" type="sibTrans" cxnId="{0B5DAE5F-BCDC-4BF7-A6E7-CF856886A64D}">
      <dgm:prSet/>
      <dgm:spPr/>
      <dgm:t>
        <a:bodyPr/>
        <a:lstStyle/>
        <a:p>
          <a:endParaRPr lang="en-US"/>
        </a:p>
      </dgm:t>
    </dgm:pt>
    <dgm:pt modelId="{0BEF68B8-1228-47BB-83B5-7B9CD1E3F84E}">
      <dgm:prSet phldrT="[Text]"/>
      <dgm:spPr/>
      <dgm:t>
        <a:bodyPr/>
        <a:lstStyle/>
        <a:p>
          <a:pPr>
            <a:lnSpc>
              <a:spcPct val="100000"/>
            </a:lnSpc>
          </a:pPr>
          <a:r>
            <a:rPr lang="en-US" dirty="0"/>
            <a:t>LAN wireless</a:t>
          </a:r>
        </a:p>
      </dgm:t>
    </dgm:pt>
    <dgm:pt modelId="{ED3A4BC2-B75A-4952-A38B-A42B5995DF05}" type="parTrans" cxnId="{EDEF4F82-1237-4639-A0F7-385C1897CE66}">
      <dgm:prSet/>
      <dgm:spPr/>
      <dgm:t>
        <a:bodyPr/>
        <a:lstStyle/>
        <a:p>
          <a:endParaRPr lang="en-US"/>
        </a:p>
      </dgm:t>
    </dgm:pt>
    <dgm:pt modelId="{FD949706-EDCC-4ADC-8EDF-8EDA49C92325}" type="sibTrans" cxnId="{EDEF4F82-1237-4639-A0F7-385C1897CE66}">
      <dgm:prSet/>
      <dgm:spPr/>
      <dgm:t>
        <a:bodyPr/>
        <a:lstStyle/>
        <a:p>
          <a:endParaRPr lang="en-US"/>
        </a:p>
      </dgm:t>
    </dgm:pt>
    <dgm:pt modelId="{5605D28D-2CE6-4513-8566-952984E21E14}">
      <dgm:prSet phldrT="[Text]"/>
      <dgm:spPr/>
      <dgm:t>
        <a:bodyPr/>
        <a:lstStyle/>
        <a:p>
          <a:pPr>
            <a:lnSpc>
              <a:spcPct val="100000"/>
            </a:lnSpc>
          </a:pPr>
          <a:r>
            <a:rPr lang="en-US" dirty="0"/>
            <a:t>Router configurations</a:t>
          </a:r>
        </a:p>
      </dgm:t>
    </dgm:pt>
    <dgm:pt modelId="{EB15AB98-362B-4E70-A3DA-995FC3E8BA79}" type="parTrans" cxnId="{FAF3F884-F0CF-440F-8CB1-B7648AB1B138}">
      <dgm:prSet/>
      <dgm:spPr/>
      <dgm:t>
        <a:bodyPr/>
        <a:lstStyle/>
        <a:p>
          <a:endParaRPr lang="en-US"/>
        </a:p>
      </dgm:t>
    </dgm:pt>
    <dgm:pt modelId="{823D1971-2C4D-4EC5-A874-2F463DE37109}" type="sibTrans" cxnId="{FAF3F884-F0CF-440F-8CB1-B7648AB1B138}">
      <dgm:prSet/>
      <dgm:spPr/>
      <dgm:t>
        <a:bodyPr/>
        <a:lstStyle/>
        <a:p>
          <a:endParaRPr lang="en-US"/>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3"/>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3"/>
      <dgm:spPr/>
    </dgm:pt>
    <dgm:pt modelId="{429CABD1-4116-474B-81BF-735E2CA9DD00}" type="pres">
      <dgm:prSet presAssocID="{7E5AA53B-3EEE-4DE4-BB81-9044890C2946}" presName="dstNode" presStyleLbl="node1" presStyleIdx="0" presStyleCnt="3"/>
      <dgm:spPr/>
    </dgm:pt>
    <dgm:pt modelId="{58319267-C71E-43C9-94E1-827D0616C7A7}" type="pres">
      <dgm:prSet presAssocID="{6750AC01-D39D-4F3A-9DC8-2A211EE986A2}" presName="text_1" presStyleLbl="node1" presStyleIdx="0" presStyleCnt="3">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3"/>
      <dgm:spPr/>
    </dgm:pt>
    <dgm:pt modelId="{95DE6538-27BD-44AF-A1A8-CA8F6B10FDD2}" type="pres">
      <dgm:prSet presAssocID="{0BEF68B8-1228-47BB-83B5-7B9CD1E3F84E}" presName="text_2" presStyleLbl="node1" presStyleIdx="1" presStyleCnt="3">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3"/>
      <dgm:spPr/>
    </dgm:pt>
    <dgm:pt modelId="{E131CE4A-9776-44F4-BC03-867682E21374}" type="pres">
      <dgm:prSet presAssocID="{5605D28D-2CE6-4513-8566-952984E21E14}" presName="text_3" presStyleLbl="node1" presStyleIdx="2" presStyleCnt="3">
        <dgm:presLayoutVars>
          <dgm:bulletEnabled val="1"/>
        </dgm:presLayoutVars>
      </dgm:prSet>
      <dgm:spPr/>
    </dgm:pt>
    <dgm:pt modelId="{AC9A216A-8375-48F9-A4E6-8E0B64C0209B}" type="pres">
      <dgm:prSet presAssocID="{5605D28D-2CE6-4513-8566-952984E21E14}" presName="accent_3" presStyleCnt="0"/>
      <dgm:spPr/>
    </dgm:pt>
    <dgm:pt modelId="{A965097E-32F1-4AB8-8C4E-2814A7596B2F}" type="pres">
      <dgm:prSet presAssocID="{5605D28D-2CE6-4513-8566-952984E21E14}" presName="accentRepeatNode" presStyleLbl="solidFgAcc1" presStyleIdx="2" presStyleCnt="3"/>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7084AA77-BACB-46CB-AE4A-77B62D3ED1AF}" type="presOf" srcId="{5605D28D-2CE6-4513-8566-952984E21E14}" destId="{E131CE4A-9776-44F4-BC03-867682E21374}" srcOrd="0" destOrd="0" presId="urn:microsoft.com/office/officeart/2008/layout/VerticalCurvedList"/>
    <dgm:cxn modelId="{EDEF4F82-1237-4639-A0F7-385C1897CE66}" srcId="{7E5AA53B-3EEE-4DE4-BB81-9044890C2946}" destId="{0BEF68B8-1228-47BB-83B5-7B9CD1E3F84E}" srcOrd="1" destOrd="0" parTransId="{ED3A4BC2-B75A-4952-A38B-A42B5995DF05}" sibTransId="{FD949706-EDCC-4ADC-8EDF-8EDA49C92325}"/>
    <dgm:cxn modelId="{FAF3F884-F0CF-440F-8CB1-B7648AB1B138}" srcId="{7E5AA53B-3EEE-4DE4-BB81-9044890C2946}" destId="{5605D28D-2CE6-4513-8566-952984E21E14}" srcOrd="2"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 modelId="{987EB7C0-CA3E-4874-85E0-01E9060A2D35}" type="presParOf" srcId="{90561C55-3C6E-4D53-85E1-2C50BCDDA392}" destId="{E131CE4A-9776-44F4-BC03-867682E21374}" srcOrd="5" destOrd="0" presId="urn:microsoft.com/office/officeart/2008/layout/VerticalCurvedList"/>
    <dgm:cxn modelId="{91E55363-8DCA-455E-A203-06A9410994CB}" type="presParOf" srcId="{90561C55-3C6E-4D53-85E1-2C50BCDDA392}" destId="{AC9A216A-8375-48F9-A4E6-8E0B64C0209B}" srcOrd="6" destOrd="0" presId="urn:microsoft.com/office/officeart/2008/layout/VerticalCurvedList"/>
    <dgm:cxn modelId="{D866D586-1293-4049-B6E3-B467C1D5ED64}" type="presParOf" srcId="{AC9A216A-8375-48F9-A4E6-8E0B64C0209B}" destId="{A965097E-32F1-4AB8-8C4E-2814A7596B2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51950-E74E-4AD3-B498-3E6263FDE8BF}">
      <dsp:nvSpPr>
        <dsp:cNvPr id="0" name=""/>
        <dsp:cNvSpPr/>
      </dsp:nvSpPr>
      <dsp:spPr>
        <a:xfrm>
          <a:off x="0" y="574"/>
          <a:ext cx="7012370" cy="1345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5136AF-E99C-4B21-B269-FB3A8A97D482}">
      <dsp:nvSpPr>
        <dsp:cNvPr id="0" name=""/>
        <dsp:cNvSpPr/>
      </dsp:nvSpPr>
      <dsp:spPr>
        <a:xfrm>
          <a:off x="406904" y="303230"/>
          <a:ext cx="739825" cy="73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8ABB063-D051-485A-9E0C-1C54A4900D1B}">
      <dsp:nvSpPr>
        <dsp:cNvPr id="0" name=""/>
        <dsp:cNvSpPr/>
      </dsp:nvSpPr>
      <dsp:spPr>
        <a:xfrm>
          <a:off x="1553633" y="574"/>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100000"/>
            </a:lnSpc>
            <a:spcBef>
              <a:spcPct val="0"/>
            </a:spcBef>
            <a:spcAft>
              <a:spcPct val="35000"/>
            </a:spcAft>
            <a:buNone/>
          </a:pPr>
          <a:r>
            <a:rPr lang="en-ZA" sz="2500" kern="1200" dirty="0"/>
            <a:t>Network</a:t>
          </a:r>
          <a:endParaRPr lang="en-US" sz="2500" kern="1200" dirty="0"/>
        </a:p>
      </dsp:txBody>
      <dsp:txXfrm>
        <a:off x="1553633" y="574"/>
        <a:ext cx="5458736" cy="1345137"/>
      </dsp:txXfrm>
    </dsp:sp>
    <dsp:sp modelId="{89B309C9-D7DD-4C07-9EB1-647865E9DCE2}">
      <dsp:nvSpPr>
        <dsp:cNvPr id="0" name=""/>
        <dsp:cNvSpPr/>
      </dsp:nvSpPr>
      <dsp:spPr>
        <a:xfrm>
          <a:off x="0" y="1681996"/>
          <a:ext cx="7012370" cy="1345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057BFD-3757-4DA6-A6F9-DE1D70B953BE}">
      <dsp:nvSpPr>
        <dsp:cNvPr id="0" name=""/>
        <dsp:cNvSpPr/>
      </dsp:nvSpPr>
      <dsp:spPr>
        <a:xfrm>
          <a:off x="406904" y="1984652"/>
          <a:ext cx="739825" cy="73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15AECD-4210-4228-88FD-68F287B371E4}">
      <dsp:nvSpPr>
        <dsp:cNvPr id="0" name=""/>
        <dsp:cNvSpPr/>
      </dsp:nvSpPr>
      <dsp:spPr>
        <a:xfrm>
          <a:off x="1553633" y="1681996"/>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100000"/>
            </a:lnSpc>
            <a:spcBef>
              <a:spcPct val="0"/>
            </a:spcBef>
            <a:spcAft>
              <a:spcPct val="35000"/>
            </a:spcAft>
            <a:buNone/>
          </a:pPr>
          <a:r>
            <a:rPr lang="en-US" sz="2500" kern="1200" dirty="0"/>
            <a:t>Satellite</a:t>
          </a:r>
        </a:p>
      </dsp:txBody>
      <dsp:txXfrm>
        <a:off x="1553633" y="1681996"/>
        <a:ext cx="5458736" cy="1345137"/>
      </dsp:txXfrm>
    </dsp:sp>
    <dsp:sp modelId="{807E1D40-7805-4F19-87EA-DDC3268CFE61}">
      <dsp:nvSpPr>
        <dsp:cNvPr id="0" name=""/>
        <dsp:cNvSpPr/>
      </dsp:nvSpPr>
      <dsp:spPr>
        <a:xfrm>
          <a:off x="0" y="3363418"/>
          <a:ext cx="7012370" cy="1345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880093-6870-4B2E-92E3-E90113046F79}">
      <dsp:nvSpPr>
        <dsp:cNvPr id="0" name=""/>
        <dsp:cNvSpPr/>
      </dsp:nvSpPr>
      <dsp:spPr>
        <a:xfrm>
          <a:off x="406904" y="3666074"/>
          <a:ext cx="739825" cy="73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15BADC-2F28-40D1-9283-2D8AAE0E6281}">
      <dsp:nvSpPr>
        <dsp:cNvPr id="0" name=""/>
        <dsp:cNvSpPr/>
      </dsp:nvSpPr>
      <dsp:spPr>
        <a:xfrm>
          <a:off x="1553633" y="3363418"/>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100000"/>
            </a:lnSpc>
            <a:spcBef>
              <a:spcPct val="0"/>
            </a:spcBef>
            <a:spcAft>
              <a:spcPct val="35000"/>
            </a:spcAft>
            <a:buNone/>
          </a:pPr>
          <a:r>
            <a:rPr lang="en-US" sz="2500" kern="1200" dirty="0"/>
            <a:t>Link</a:t>
          </a:r>
        </a:p>
      </dsp:txBody>
      <dsp:txXfrm>
        <a:off x="1553633" y="3363418"/>
        <a:ext cx="5458736" cy="1345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00085" y="-618397"/>
          <a:ext cx="4800732" cy="4800732"/>
        </a:xfrm>
        <a:prstGeom prst="blockArc">
          <a:avLst>
            <a:gd name="adj1" fmla="val 18900000"/>
            <a:gd name="adj2" fmla="val 2700000"/>
            <a:gd name="adj3" fmla="val 450"/>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655140" y="509144"/>
          <a:ext cx="6180307" cy="1018145"/>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8153" tIns="129540" rIns="129540" bIns="129540" numCol="1" spcCol="1270" anchor="ctr" anchorCtr="0">
          <a:noAutofit/>
        </a:bodyPr>
        <a:lstStyle/>
        <a:p>
          <a:pPr marL="0" lvl="0" indent="0" algn="l" defTabSz="2266950">
            <a:lnSpc>
              <a:spcPct val="100000"/>
            </a:lnSpc>
            <a:spcBef>
              <a:spcPct val="0"/>
            </a:spcBef>
            <a:spcAft>
              <a:spcPct val="35000"/>
            </a:spcAft>
            <a:buNone/>
          </a:pPr>
          <a:r>
            <a:rPr lang="en-US" sz="5100" kern="1200" dirty="0"/>
            <a:t>Default gateway	</a:t>
          </a:r>
        </a:p>
      </dsp:txBody>
      <dsp:txXfrm>
        <a:off x="655140" y="509144"/>
        <a:ext cx="6180307" cy="1018145"/>
      </dsp:txXfrm>
    </dsp:sp>
    <dsp:sp modelId="{07CB3071-D555-47DA-A36A-69EB91531FD8}">
      <dsp:nvSpPr>
        <dsp:cNvPr id="0" name=""/>
        <dsp:cNvSpPr/>
      </dsp:nvSpPr>
      <dsp:spPr>
        <a:xfrm>
          <a:off x="18799" y="381875"/>
          <a:ext cx="1272682" cy="1272682"/>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DE6538-27BD-44AF-A1A8-CA8F6B10FDD2}">
      <dsp:nvSpPr>
        <dsp:cNvPr id="0" name=""/>
        <dsp:cNvSpPr/>
      </dsp:nvSpPr>
      <dsp:spPr>
        <a:xfrm>
          <a:off x="655140" y="2036648"/>
          <a:ext cx="6180307" cy="1018145"/>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8153" tIns="129540" rIns="129540" bIns="129540" numCol="1" spcCol="1270" anchor="ctr" anchorCtr="0">
          <a:noAutofit/>
        </a:bodyPr>
        <a:lstStyle/>
        <a:p>
          <a:pPr marL="0" lvl="0" indent="0" algn="l" defTabSz="2266950">
            <a:lnSpc>
              <a:spcPct val="100000"/>
            </a:lnSpc>
            <a:spcBef>
              <a:spcPct val="0"/>
            </a:spcBef>
            <a:spcAft>
              <a:spcPct val="35000"/>
            </a:spcAft>
            <a:buNone/>
          </a:pPr>
          <a:r>
            <a:rPr lang="en-US" sz="5100" kern="1200" dirty="0"/>
            <a:t>IPv4 addressing</a:t>
          </a:r>
        </a:p>
      </dsp:txBody>
      <dsp:txXfrm>
        <a:off x="655140" y="2036648"/>
        <a:ext cx="6180307" cy="1018145"/>
      </dsp:txXfrm>
    </dsp:sp>
    <dsp:sp modelId="{3F8116AC-FAC3-4E95-9865-93CCFEB191B9}">
      <dsp:nvSpPr>
        <dsp:cNvPr id="0" name=""/>
        <dsp:cNvSpPr/>
      </dsp:nvSpPr>
      <dsp:spPr>
        <a:xfrm>
          <a:off x="18799" y="1909379"/>
          <a:ext cx="1272682" cy="1272682"/>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00085" y="-618397"/>
          <a:ext cx="4800732" cy="4800732"/>
        </a:xfrm>
        <a:prstGeom prst="blockArc">
          <a:avLst>
            <a:gd name="adj1" fmla="val 18900000"/>
            <a:gd name="adj2" fmla="val 2700000"/>
            <a:gd name="adj3" fmla="val 450"/>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655140" y="509144"/>
          <a:ext cx="6180307" cy="1018145"/>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8153" tIns="73660" rIns="73660" bIns="73660" numCol="1" spcCol="1270" anchor="ctr" anchorCtr="0">
          <a:noAutofit/>
        </a:bodyPr>
        <a:lstStyle/>
        <a:p>
          <a:pPr marL="0" lvl="0" indent="0" algn="l" defTabSz="1289050">
            <a:lnSpc>
              <a:spcPct val="100000"/>
            </a:lnSpc>
            <a:spcBef>
              <a:spcPct val="0"/>
            </a:spcBef>
            <a:spcAft>
              <a:spcPct val="35000"/>
            </a:spcAft>
            <a:buNone/>
          </a:pPr>
          <a:r>
            <a:rPr lang="en-US" sz="2900" kern="1200" dirty="0"/>
            <a:t>Dynamic IP addressing for Computer 1 and Computer 2</a:t>
          </a:r>
        </a:p>
      </dsp:txBody>
      <dsp:txXfrm>
        <a:off x="655140" y="509144"/>
        <a:ext cx="6180307" cy="1018145"/>
      </dsp:txXfrm>
    </dsp:sp>
    <dsp:sp modelId="{07CB3071-D555-47DA-A36A-69EB91531FD8}">
      <dsp:nvSpPr>
        <dsp:cNvPr id="0" name=""/>
        <dsp:cNvSpPr/>
      </dsp:nvSpPr>
      <dsp:spPr>
        <a:xfrm>
          <a:off x="18799" y="381875"/>
          <a:ext cx="1272682" cy="1272682"/>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DE6538-27BD-44AF-A1A8-CA8F6B10FDD2}">
      <dsp:nvSpPr>
        <dsp:cNvPr id="0" name=""/>
        <dsp:cNvSpPr/>
      </dsp:nvSpPr>
      <dsp:spPr>
        <a:xfrm>
          <a:off x="655140" y="2036648"/>
          <a:ext cx="6180307" cy="1018145"/>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8153" tIns="73660" rIns="73660" bIns="73660" numCol="1" spcCol="1270" anchor="ctr" anchorCtr="0">
          <a:noAutofit/>
        </a:bodyPr>
        <a:lstStyle/>
        <a:p>
          <a:pPr marL="0" lvl="0" indent="0" algn="l" defTabSz="1289050">
            <a:lnSpc>
              <a:spcPct val="100000"/>
            </a:lnSpc>
            <a:spcBef>
              <a:spcPct val="0"/>
            </a:spcBef>
            <a:spcAft>
              <a:spcPct val="35000"/>
            </a:spcAft>
            <a:buNone/>
          </a:pPr>
          <a:r>
            <a:rPr lang="en-US" sz="2900" kern="1200" dirty="0"/>
            <a:t>Connectivity test between Computer 1 and Computer 2</a:t>
          </a:r>
        </a:p>
      </dsp:txBody>
      <dsp:txXfrm>
        <a:off x="655140" y="2036648"/>
        <a:ext cx="6180307" cy="1018145"/>
      </dsp:txXfrm>
    </dsp:sp>
    <dsp:sp modelId="{3F8116AC-FAC3-4E95-9865-93CCFEB191B9}">
      <dsp:nvSpPr>
        <dsp:cNvPr id="0" name=""/>
        <dsp:cNvSpPr/>
      </dsp:nvSpPr>
      <dsp:spPr>
        <a:xfrm>
          <a:off x="18799" y="1909379"/>
          <a:ext cx="1272682" cy="1272682"/>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28574" y="-618397"/>
          <a:ext cx="4800732" cy="4800732"/>
        </a:xfrm>
        <a:prstGeom prst="blockArc">
          <a:avLst>
            <a:gd name="adj1" fmla="val 18900000"/>
            <a:gd name="adj2" fmla="val 2700000"/>
            <a:gd name="adj3" fmla="val 450"/>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496568" y="356393"/>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88900" rIns="88900" bIns="88900" numCol="1" spcCol="1270" anchor="ctr" anchorCtr="0">
          <a:noAutofit/>
        </a:bodyPr>
        <a:lstStyle/>
        <a:p>
          <a:pPr marL="0" lvl="0" indent="0" algn="l" defTabSz="1555750">
            <a:lnSpc>
              <a:spcPct val="100000"/>
            </a:lnSpc>
            <a:spcBef>
              <a:spcPct val="0"/>
            </a:spcBef>
            <a:spcAft>
              <a:spcPct val="35000"/>
            </a:spcAft>
            <a:buNone/>
          </a:pPr>
          <a:r>
            <a:rPr lang="en-US" sz="3500" kern="1200" dirty="0"/>
            <a:t>Subnetting</a:t>
          </a:r>
        </a:p>
      </dsp:txBody>
      <dsp:txXfrm>
        <a:off x="496568" y="356393"/>
        <a:ext cx="6310391" cy="712787"/>
      </dsp:txXfrm>
    </dsp:sp>
    <dsp:sp modelId="{07CB3071-D555-47DA-A36A-69EB91531FD8}">
      <dsp:nvSpPr>
        <dsp:cNvPr id="0" name=""/>
        <dsp:cNvSpPr/>
      </dsp:nvSpPr>
      <dsp:spPr>
        <a:xfrm>
          <a:off x="51076" y="267295"/>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DE6538-27BD-44AF-A1A8-CA8F6B10FDD2}">
      <dsp:nvSpPr>
        <dsp:cNvPr id="0" name=""/>
        <dsp:cNvSpPr/>
      </dsp:nvSpPr>
      <dsp:spPr>
        <a:xfrm>
          <a:off x="755666" y="1425575"/>
          <a:ext cx="6051292"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88900" rIns="88900" bIns="88900" numCol="1" spcCol="1270" anchor="ctr" anchorCtr="0">
          <a:noAutofit/>
        </a:bodyPr>
        <a:lstStyle/>
        <a:p>
          <a:pPr marL="0" lvl="0" indent="0" algn="l" defTabSz="1555750">
            <a:lnSpc>
              <a:spcPct val="100000"/>
            </a:lnSpc>
            <a:spcBef>
              <a:spcPct val="0"/>
            </a:spcBef>
            <a:spcAft>
              <a:spcPct val="35000"/>
            </a:spcAft>
            <a:buNone/>
          </a:pPr>
          <a:r>
            <a:rPr lang="en-US" sz="3500" kern="1200" dirty="0"/>
            <a:t>Loopback Interfaces</a:t>
          </a:r>
        </a:p>
      </dsp:txBody>
      <dsp:txXfrm>
        <a:off x="755666" y="1425575"/>
        <a:ext cx="6051292" cy="712787"/>
      </dsp:txXfrm>
    </dsp:sp>
    <dsp:sp modelId="{3F8116AC-FAC3-4E95-9865-93CCFEB191B9}">
      <dsp:nvSpPr>
        <dsp:cNvPr id="0" name=""/>
        <dsp:cNvSpPr/>
      </dsp:nvSpPr>
      <dsp:spPr>
        <a:xfrm>
          <a:off x="310174" y="1336476"/>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31CE4A-9776-44F4-BC03-867682E21374}">
      <dsp:nvSpPr>
        <dsp:cNvPr id="0" name=""/>
        <dsp:cNvSpPr/>
      </dsp:nvSpPr>
      <dsp:spPr>
        <a:xfrm>
          <a:off x="496568" y="2494756"/>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88900" rIns="88900" bIns="88900" numCol="1" spcCol="1270" anchor="ctr" anchorCtr="0">
          <a:noAutofit/>
        </a:bodyPr>
        <a:lstStyle/>
        <a:p>
          <a:pPr marL="0" lvl="0" indent="0" algn="l" defTabSz="1555750">
            <a:lnSpc>
              <a:spcPct val="100000"/>
            </a:lnSpc>
            <a:spcBef>
              <a:spcPct val="0"/>
            </a:spcBef>
            <a:spcAft>
              <a:spcPct val="35000"/>
            </a:spcAft>
            <a:buNone/>
          </a:pPr>
          <a:r>
            <a:rPr lang="en-US" sz="3500" kern="1200" dirty="0"/>
            <a:t>Connectivity test</a:t>
          </a:r>
        </a:p>
      </dsp:txBody>
      <dsp:txXfrm>
        <a:off x="496568" y="2494756"/>
        <a:ext cx="6310391" cy="712787"/>
      </dsp:txXfrm>
    </dsp:sp>
    <dsp:sp modelId="{A965097E-32F1-4AB8-8C4E-2814A7596B2F}">
      <dsp:nvSpPr>
        <dsp:cNvPr id="0" name=""/>
        <dsp:cNvSpPr/>
      </dsp:nvSpPr>
      <dsp:spPr>
        <a:xfrm>
          <a:off x="51076" y="2405658"/>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C4F01-B1F5-41C5-91AD-22D297380E6F}">
      <dsp:nvSpPr>
        <dsp:cNvPr id="0" name=""/>
        <dsp:cNvSpPr/>
      </dsp:nvSpPr>
      <dsp:spPr>
        <a:xfrm>
          <a:off x="-3822081" y="-638068"/>
          <a:ext cx="4954439" cy="4954439"/>
        </a:xfrm>
        <a:prstGeom prst="blockArc">
          <a:avLst>
            <a:gd name="adj1" fmla="val 18900000"/>
            <a:gd name="adj2" fmla="val 2700000"/>
            <a:gd name="adj3" fmla="val 436"/>
          </a:avLst>
        </a:prstGeom>
        <a:noFill/>
        <a:ln w="12700" cap="rnd"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6183D6C-7130-43CD-BC0A-78AFC787F5DA}">
      <dsp:nvSpPr>
        <dsp:cNvPr id="0" name=""/>
        <dsp:cNvSpPr/>
      </dsp:nvSpPr>
      <dsp:spPr>
        <a:xfrm>
          <a:off x="1100609" y="958663"/>
          <a:ext cx="6124465" cy="1760975"/>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59827"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t>Microsoft Visio network diagram that depicts the interconnection of computer 1 and computer 2	</a:t>
          </a:r>
        </a:p>
      </dsp:txBody>
      <dsp:txXfrm>
        <a:off x="1100609" y="958663"/>
        <a:ext cx="6124465" cy="1760975"/>
      </dsp:txXfrm>
    </dsp:sp>
    <dsp:sp modelId="{009BF421-5EFC-49FF-8496-2F8DFC24DF94}">
      <dsp:nvSpPr>
        <dsp:cNvPr id="0" name=""/>
        <dsp:cNvSpPr/>
      </dsp:nvSpPr>
      <dsp:spPr>
        <a:xfrm>
          <a:off x="0" y="738541"/>
          <a:ext cx="2201219" cy="2201219"/>
        </a:xfrm>
        <a:prstGeom prst="ellipse">
          <a:avLst/>
        </a:prstGeom>
        <a:solidFill>
          <a:schemeClr val="lt1">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28574" y="-618397"/>
          <a:ext cx="4800732" cy="4800732"/>
        </a:xfrm>
        <a:prstGeom prst="blockArc">
          <a:avLst>
            <a:gd name="adj1" fmla="val 18900000"/>
            <a:gd name="adj2" fmla="val 2700000"/>
            <a:gd name="adj3" fmla="val 450"/>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496568" y="356393"/>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88900" rIns="88900" bIns="88900" numCol="1" spcCol="1270" anchor="ctr" anchorCtr="0">
          <a:noAutofit/>
        </a:bodyPr>
        <a:lstStyle/>
        <a:p>
          <a:pPr marL="0" lvl="0" indent="0" algn="l" defTabSz="1555750">
            <a:lnSpc>
              <a:spcPct val="100000"/>
            </a:lnSpc>
            <a:spcBef>
              <a:spcPct val="0"/>
            </a:spcBef>
            <a:spcAft>
              <a:spcPct val="35000"/>
            </a:spcAft>
            <a:buNone/>
          </a:pPr>
          <a:r>
            <a:rPr lang="en-US" sz="3500" kern="1200" dirty="0"/>
            <a:t>Security	</a:t>
          </a:r>
        </a:p>
      </dsp:txBody>
      <dsp:txXfrm>
        <a:off x="496568" y="356393"/>
        <a:ext cx="6310391" cy="712787"/>
      </dsp:txXfrm>
    </dsp:sp>
    <dsp:sp modelId="{07CB3071-D555-47DA-A36A-69EB91531FD8}">
      <dsp:nvSpPr>
        <dsp:cNvPr id="0" name=""/>
        <dsp:cNvSpPr/>
      </dsp:nvSpPr>
      <dsp:spPr>
        <a:xfrm>
          <a:off x="51076" y="267295"/>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DE6538-27BD-44AF-A1A8-CA8F6B10FDD2}">
      <dsp:nvSpPr>
        <dsp:cNvPr id="0" name=""/>
        <dsp:cNvSpPr/>
      </dsp:nvSpPr>
      <dsp:spPr>
        <a:xfrm>
          <a:off x="755666" y="1425575"/>
          <a:ext cx="6051292"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88900" rIns="88900" bIns="88900" numCol="1" spcCol="1270" anchor="ctr" anchorCtr="0">
          <a:noAutofit/>
        </a:bodyPr>
        <a:lstStyle/>
        <a:p>
          <a:pPr marL="0" lvl="0" indent="0" algn="l" defTabSz="1555750">
            <a:lnSpc>
              <a:spcPct val="100000"/>
            </a:lnSpc>
            <a:spcBef>
              <a:spcPct val="0"/>
            </a:spcBef>
            <a:spcAft>
              <a:spcPct val="35000"/>
            </a:spcAft>
            <a:buNone/>
          </a:pPr>
          <a:r>
            <a:rPr lang="en-US" sz="3500" kern="1200" dirty="0"/>
            <a:t>LAN wireless</a:t>
          </a:r>
        </a:p>
      </dsp:txBody>
      <dsp:txXfrm>
        <a:off x="755666" y="1425575"/>
        <a:ext cx="6051292" cy="712787"/>
      </dsp:txXfrm>
    </dsp:sp>
    <dsp:sp modelId="{3F8116AC-FAC3-4E95-9865-93CCFEB191B9}">
      <dsp:nvSpPr>
        <dsp:cNvPr id="0" name=""/>
        <dsp:cNvSpPr/>
      </dsp:nvSpPr>
      <dsp:spPr>
        <a:xfrm>
          <a:off x="310174" y="1336476"/>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31CE4A-9776-44F4-BC03-867682E21374}">
      <dsp:nvSpPr>
        <dsp:cNvPr id="0" name=""/>
        <dsp:cNvSpPr/>
      </dsp:nvSpPr>
      <dsp:spPr>
        <a:xfrm>
          <a:off x="496568" y="2494756"/>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88900" rIns="88900" bIns="88900" numCol="1" spcCol="1270" anchor="ctr" anchorCtr="0">
          <a:noAutofit/>
        </a:bodyPr>
        <a:lstStyle/>
        <a:p>
          <a:pPr marL="0" lvl="0" indent="0" algn="l" defTabSz="1555750">
            <a:lnSpc>
              <a:spcPct val="100000"/>
            </a:lnSpc>
            <a:spcBef>
              <a:spcPct val="0"/>
            </a:spcBef>
            <a:spcAft>
              <a:spcPct val="35000"/>
            </a:spcAft>
            <a:buNone/>
          </a:pPr>
          <a:r>
            <a:rPr lang="en-US" sz="3500" kern="1200" dirty="0"/>
            <a:t>Router configurations</a:t>
          </a:r>
        </a:p>
      </dsp:txBody>
      <dsp:txXfrm>
        <a:off x="496568" y="2494756"/>
        <a:ext cx="6310391" cy="712787"/>
      </dsp:txXfrm>
    </dsp:sp>
    <dsp:sp modelId="{A965097E-32F1-4AB8-8C4E-2814A7596B2F}">
      <dsp:nvSpPr>
        <dsp:cNvPr id="0" name=""/>
        <dsp:cNvSpPr/>
      </dsp:nvSpPr>
      <dsp:spPr>
        <a:xfrm>
          <a:off x="51076" y="2405658"/>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869721-F543-4A6C-BF9D-65D7CC540427}" type="datetimeFigureOut">
              <a:rPr lang="en-US" smtClean="0"/>
              <a:t>4/18/2022</a:t>
            </a:fld>
            <a:endParaRPr lang="en-US" dirty="0"/>
          </a:p>
        </p:txBody>
      </p:sp>
      <p:sp>
        <p:nvSpPr>
          <p:cNvPr id="4" name="Footer Placeholder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0168E-626C-4E60-93C0-A00D25609468}" type="slidenum">
              <a:rPr lang="en-US" smtClean="0"/>
              <a:t>‹#›</a:t>
            </a:fld>
            <a:endParaRPr lang="en-US" dirty="0"/>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2326A-4C88-4AFB-AA5B-5919D81DFF5B}" type="datetimeFigureOut">
              <a:rPr lang="en-US" smtClean="0"/>
              <a:t>4/18/2022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3AB32-59DF-41F1-9618-EDFBF5049629}" type="slidenum">
              <a:rPr lang="en-US" smtClean="0"/>
              <a:t>‹#›</a:t>
            </a:fld>
            <a:endParaRPr lang="en-US" dirty="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a:t>
            </a:fld>
            <a:endParaRPr lang="en-US" dirty="0"/>
          </a:p>
        </p:txBody>
      </p:sp>
    </p:spTree>
    <p:extLst>
      <p:ext uri="{BB962C8B-B14F-4D97-AF65-F5344CB8AC3E}">
        <p14:creationId xmlns:p14="http://schemas.microsoft.com/office/powerpoint/2010/main" val="1390047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23</a:t>
            </a:fld>
            <a:endParaRPr lang="en-US" dirty="0"/>
          </a:p>
        </p:txBody>
      </p:sp>
    </p:spTree>
    <p:extLst>
      <p:ext uri="{BB962C8B-B14F-4D97-AF65-F5344CB8AC3E}">
        <p14:creationId xmlns:p14="http://schemas.microsoft.com/office/powerpoint/2010/main" val="116075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2</a:t>
            </a:fld>
            <a:endParaRPr lang="en-US" dirty="0"/>
          </a:p>
        </p:txBody>
      </p:sp>
    </p:spTree>
    <p:extLst>
      <p:ext uri="{BB962C8B-B14F-4D97-AF65-F5344CB8AC3E}">
        <p14:creationId xmlns:p14="http://schemas.microsoft.com/office/powerpoint/2010/main" val="43192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3</a:t>
            </a:fld>
            <a:endParaRPr lang="en-US" dirty="0"/>
          </a:p>
        </p:txBody>
      </p:sp>
    </p:spTree>
    <p:extLst>
      <p:ext uri="{BB962C8B-B14F-4D97-AF65-F5344CB8AC3E}">
        <p14:creationId xmlns:p14="http://schemas.microsoft.com/office/powerpoint/2010/main" val="350511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6</a:t>
            </a:fld>
            <a:endParaRPr lang="en-US" dirty="0"/>
          </a:p>
        </p:txBody>
      </p:sp>
    </p:spTree>
    <p:extLst>
      <p:ext uri="{BB962C8B-B14F-4D97-AF65-F5344CB8AC3E}">
        <p14:creationId xmlns:p14="http://schemas.microsoft.com/office/powerpoint/2010/main" val="1500093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11</a:t>
            </a:fld>
            <a:endParaRPr lang="en-US" dirty="0"/>
          </a:p>
        </p:txBody>
      </p:sp>
    </p:spTree>
    <p:extLst>
      <p:ext uri="{BB962C8B-B14F-4D97-AF65-F5344CB8AC3E}">
        <p14:creationId xmlns:p14="http://schemas.microsoft.com/office/powerpoint/2010/main" val="352239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15</a:t>
            </a:fld>
            <a:endParaRPr lang="en-US" dirty="0"/>
          </a:p>
        </p:txBody>
      </p:sp>
    </p:spTree>
    <p:extLst>
      <p:ext uri="{BB962C8B-B14F-4D97-AF65-F5344CB8AC3E}">
        <p14:creationId xmlns:p14="http://schemas.microsoft.com/office/powerpoint/2010/main" val="2890842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17</a:t>
            </a:fld>
            <a:endParaRPr lang="en-US" dirty="0"/>
          </a:p>
        </p:txBody>
      </p:sp>
    </p:spTree>
    <p:extLst>
      <p:ext uri="{BB962C8B-B14F-4D97-AF65-F5344CB8AC3E}">
        <p14:creationId xmlns:p14="http://schemas.microsoft.com/office/powerpoint/2010/main" val="1187993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21</a:t>
            </a:fld>
            <a:endParaRPr lang="en-US" dirty="0"/>
          </a:p>
        </p:txBody>
      </p:sp>
    </p:spTree>
    <p:extLst>
      <p:ext uri="{BB962C8B-B14F-4D97-AF65-F5344CB8AC3E}">
        <p14:creationId xmlns:p14="http://schemas.microsoft.com/office/powerpoint/2010/main" val="104671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22</a:t>
            </a:fld>
            <a:endParaRPr lang="en-US" dirty="0"/>
          </a:p>
        </p:txBody>
      </p:sp>
    </p:spTree>
    <p:extLst>
      <p:ext uri="{BB962C8B-B14F-4D97-AF65-F5344CB8AC3E}">
        <p14:creationId xmlns:p14="http://schemas.microsoft.com/office/powerpoint/2010/main" val="2780874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4/18/2022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4/18/2022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4/18/2022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4/18/2022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4/18/2022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4/18/2022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E593C-9166-4B72-AE94-8BA707DA0663}" type="datetimeFigureOut">
              <a:rPr lang="en-US" smtClean="0"/>
              <a:pPr/>
              <a:t>4/19/2022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47F04-5B4A-4B3A-B7B2-0498BAC8F1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ippopx.com/en/server-computer-technology-network-calculator-networking-414431" TargetMode="External"/><Relationship Id="rId2" Type="http://schemas.openxmlformats.org/officeDocument/2006/relationships/image" Target="../media/image17.jp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e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hyperlink" Target="https://www.publicdomainpictures.net/view-image.php?image=45242&amp;picture=networking" TargetMode="External"/><Relationship Id="rId2" Type="http://schemas.openxmlformats.org/officeDocument/2006/relationships/image" Target="../media/image19.jp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s://www.publicdomainpictures.net/view-image.php?image=312825&amp;picture=networking" TargetMode="External"/><Relationship Id="rId2" Type="http://schemas.openxmlformats.org/officeDocument/2006/relationships/image" Target="../media/image21.jp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freepngimg.com/png/16460-networking-transparent" TargetMode="External"/><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jpe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jpe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emulator.tp-link.com/902AC_US_Emulator/Emulator_Router/index.htm" TargetMode="External"/><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hyperlink" Target="https://www.routerpasswords.com/router-password/tp-lin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pixabay.com/en/silhouettes-network-networking-7678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creativecommons.org/licenses/by-nc/3.0/" TargetMode="External"/><Relationship Id="rId4" Type="http://schemas.openxmlformats.org/officeDocument/2006/relationships/hyperlink" Target="http://www.pngall.com/networking-png"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hyperlink" Target="https://www.devblog.no/en/article/networks-and-networking" TargetMode="External"/><Relationship Id="rId2" Type="http://schemas.openxmlformats.org/officeDocument/2006/relationships/image" Target="../media/image9.jp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maxpixel.net/Communication-Network-Web-Networking-Internet-4636686" TargetMode="External"/><Relationship Id="rId2" Type="http://schemas.openxmlformats.org/officeDocument/2006/relationships/image" Target="../media/image13.jp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www.publicdomainpictures.net/en/view-image.php?image=297102&amp;picture=global-networking" TargetMode="External"/><Relationship Id="rId2" Type="http://schemas.openxmlformats.org/officeDocument/2006/relationships/image" Target="../media/image15.jpg"/><Relationship Id="rId1" Type="http://schemas.openxmlformats.org/officeDocument/2006/relationships/slideLayout" Target="../slideLayouts/slideLayout1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8D511D2-9CF1-40DE-BB88-A5A48A0E8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402" t="9091" r="14365" b="-1"/>
          <a:stretch/>
        </p:blipFill>
        <p:spPr>
          <a:xfrm>
            <a:off x="20" y="10"/>
            <a:ext cx="12191980" cy="6857990"/>
          </a:xfrm>
          <a:prstGeom prst="rect">
            <a:avLst/>
          </a:prstGeom>
        </p:spPr>
      </p:pic>
      <p:grpSp>
        <p:nvGrpSpPr>
          <p:cNvPr id="29" name="Group 28">
            <a:extLst>
              <a:ext uri="{FF2B5EF4-FFF2-40B4-BE49-F238E27FC236}">
                <a16:creationId xmlns:a16="http://schemas.microsoft.com/office/drawing/2014/main" id="{40ADCA80-A0B1-4379-94EC-0A1A73BE1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30" name="Rectangle 29">
              <a:extLst>
                <a:ext uri="{FF2B5EF4-FFF2-40B4-BE49-F238E27FC236}">
                  <a16:creationId xmlns:a16="http://schemas.microsoft.com/office/drawing/2014/main" id="{1EB4D79C-3A0E-4CB5-9A3D-BB816FD52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3839C3D0-536E-4C48-A1C1-D9B718A84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4200" y="2142067"/>
            <a:ext cx="3412067" cy="2971801"/>
          </a:xfrm>
        </p:spPr>
        <p:txBody>
          <a:bodyPr>
            <a:normAutofit/>
          </a:bodyPr>
          <a:lstStyle/>
          <a:p>
            <a:r>
              <a:rPr lang="en-US" dirty="0">
                <a:solidFill>
                  <a:schemeClr val="bg1"/>
                </a:solidFill>
              </a:rPr>
              <a:t>NETW 191</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4200" y="5145513"/>
            <a:ext cx="3412067" cy="738820"/>
          </a:xfrm>
        </p:spPr>
        <p:txBody>
          <a:bodyPr>
            <a:normAutofit/>
          </a:bodyPr>
          <a:lstStyle/>
          <a:p>
            <a:r>
              <a:rPr lang="en-US">
                <a:solidFill>
                  <a:srgbClr val="75E4F7"/>
                </a:solidFill>
              </a:rPr>
              <a:t>Lyndsey Spears </a:t>
            </a:r>
          </a:p>
          <a:p>
            <a:r>
              <a:rPr lang="en-US">
                <a:solidFill>
                  <a:srgbClr val="75E4F7"/>
                </a:solidFill>
              </a:rPr>
              <a:t>March 2022 session</a:t>
            </a: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69000" b="-69000"/>
          </a:stretch>
        </a:blip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406664" y="1752600"/>
            <a:ext cx="2133600" cy="2514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bg1"/>
                </a:solidFill>
              </a:rPr>
              <a:t>This screenshot should show the connectivity tests between the </a:t>
            </a:r>
            <a:r>
              <a:rPr lang="en-US" sz="1800" i="1" dirty="0">
                <a:solidFill>
                  <a:schemeClr val="bg1"/>
                </a:solidFill>
              </a:rPr>
              <a:t>Computer 2</a:t>
            </a:r>
            <a:r>
              <a:rPr lang="en-US" sz="1800" dirty="0">
                <a:solidFill>
                  <a:schemeClr val="bg1"/>
                </a:solidFill>
              </a:rPr>
              <a:t> VM and the other two devices (i.e., the </a:t>
            </a:r>
            <a:r>
              <a:rPr lang="en-US" sz="1800" i="1" dirty="0">
                <a:solidFill>
                  <a:schemeClr val="bg1"/>
                </a:solidFill>
              </a:rPr>
              <a:t>SOHO Router </a:t>
            </a:r>
            <a:r>
              <a:rPr lang="en-US" sz="1800" dirty="0">
                <a:solidFill>
                  <a:schemeClr val="bg1"/>
                </a:solidFill>
              </a:rPr>
              <a:t>VM and </a:t>
            </a:r>
            <a:r>
              <a:rPr lang="en-US" sz="1800" i="1" dirty="0">
                <a:solidFill>
                  <a:schemeClr val="bg1"/>
                </a:solidFill>
              </a:rPr>
              <a:t>Computer 1</a:t>
            </a:r>
            <a:r>
              <a:rPr lang="en-US" sz="1800" dirty="0">
                <a:solidFill>
                  <a:schemeClr val="bg1"/>
                </a:solidFill>
              </a:rPr>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714895" y="762000"/>
            <a:ext cx="3552305"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bg1"/>
                </a:solidFill>
              </a:rPr>
              <a:t>Connectivity Test</a:t>
            </a:r>
          </a:p>
        </p:txBody>
      </p:sp>
      <p:pic>
        <p:nvPicPr>
          <p:cNvPr id="4" name="Picture 3">
            <a:extLst>
              <a:ext uri="{FF2B5EF4-FFF2-40B4-BE49-F238E27FC236}">
                <a16:creationId xmlns:a16="http://schemas.microsoft.com/office/drawing/2014/main" id="{F7B659A3-3C52-45A2-B114-89525AFB6C44}"/>
              </a:ext>
            </a:extLst>
          </p:cNvPr>
          <p:cNvPicPr>
            <a:picLocks noChangeAspect="1"/>
          </p:cNvPicPr>
          <p:nvPr/>
        </p:nvPicPr>
        <p:blipFill>
          <a:blip r:embed="rId4"/>
          <a:stretch>
            <a:fillRect/>
          </a:stretch>
        </p:blipFill>
        <p:spPr>
          <a:xfrm>
            <a:off x="4232032" y="1227993"/>
            <a:ext cx="5947245" cy="4129087"/>
          </a:xfrm>
          <a:prstGeom prst="rect">
            <a:avLst/>
          </a:prstGeom>
        </p:spPr>
      </p:pic>
    </p:spTree>
    <p:extLst>
      <p:ext uri="{BB962C8B-B14F-4D97-AF65-F5344CB8AC3E}">
        <p14:creationId xmlns:p14="http://schemas.microsoft.com/office/powerpoint/2010/main" val="717498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4" descr="Digital Number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grpSp>
        <p:nvGrpSpPr>
          <p:cNvPr id="15" name="Group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tangle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anchor="ctr">
            <a:normAutofit/>
          </a:bodyPr>
          <a:lstStyle/>
          <a:p>
            <a:pPr algn="ctr"/>
            <a:r>
              <a:rPr lang="en-US" dirty="0"/>
              <a:t>IP Subnetting and Loopback Interfaces</a:t>
            </a:r>
          </a:p>
        </p:txBody>
      </p:sp>
      <p:graphicFrame>
        <p:nvGraphicFramePr>
          <p:cNvPr id="6" name="Content Placeholder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1037955863"/>
              </p:ext>
            </p:extLst>
          </p:nvPr>
        </p:nvGraphicFramePr>
        <p:xfrm>
          <a:off x="719571" y="2198254"/>
          <a:ext cx="6854248"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0108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160584" y="2291861"/>
            <a:ext cx="3341077" cy="2895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highlight>
                  <a:srgbClr val="808080"/>
                </a:highlight>
              </a:rPr>
              <a:t>This table should include two /25 subnets, listing the subnet notation, network address, first usable host address, last usable host address, and broadcast address of each subnet.</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798022" y="792480"/>
            <a:ext cx="3906982"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highlight>
                  <a:srgbClr val="808080"/>
                </a:highlight>
              </a:rPr>
              <a:t>Subnetting Table</a:t>
            </a:r>
          </a:p>
        </p:txBody>
      </p:sp>
      <p:pic>
        <p:nvPicPr>
          <p:cNvPr id="3" name="Picture 2">
            <a:extLst>
              <a:ext uri="{FF2B5EF4-FFF2-40B4-BE49-F238E27FC236}">
                <a16:creationId xmlns:a16="http://schemas.microsoft.com/office/drawing/2014/main" id="{CA721C78-997D-413E-B76C-F4D197900A2C}"/>
              </a:ext>
            </a:extLst>
          </p:cNvPr>
          <p:cNvPicPr>
            <a:picLocks noChangeAspect="1"/>
          </p:cNvPicPr>
          <p:nvPr/>
        </p:nvPicPr>
        <p:blipFill>
          <a:blip r:embed="rId4"/>
          <a:stretch>
            <a:fillRect/>
          </a:stretch>
        </p:blipFill>
        <p:spPr>
          <a:xfrm>
            <a:off x="4705004" y="2291861"/>
            <a:ext cx="6248400" cy="2243797"/>
          </a:xfrm>
          <a:prstGeom prst="rect">
            <a:avLst/>
          </a:prstGeom>
        </p:spPr>
      </p:pic>
    </p:spTree>
    <p:extLst>
      <p:ext uri="{BB962C8B-B14F-4D97-AF65-F5344CB8AC3E}">
        <p14:creationId xmlns:p14="http://schemas.microsoft.com/office/powerpoint/2010/main" val="106188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379616" y="1991718"/>
            <a:ext cx="3658985" cy="20423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highlight>
                  <a:srgbClr val="808080"/>
                </a:highlight>
              </a:rPr>
              <a:t>This screenshot should show both Loopback1 and Loopback2 interfaces and their </a:t>
            </a:r>
            <a:r>
              <a:rPr lang="en-US" sz="2400" dirty="0">
                <a:highlight>
                  <a:srgbClr val="808080"/>
                </a:highlight>
              </a:rPr>
              <a:t>correct</a:t>
            </a:r>
            <a:r>
              <a:rPr lang="en-US" sz="2000" dirty="0">
                <a:highlight>
                  <a:srgbClr val="808080"/>
                </a:highlight>
              </a:rPr>
              <a:t> IPv4 addresses.</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379615" y="778626"/>
            <a:ext cx="3658985"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highlight>
                  <a:srgbClr val="808080"/>
                </a:highlight>
              </a:rPr>
              <a:t>Loopback Interfaces</a:t>
            </a:r>
          </a:p>
        </p:txBody>
      </p:sp>
      <p:pic>
        <p:nvPicPr>
          <p:cNvPr id="8" name="Picture 7">
            <a:extLst>
              <a:ext uri="{FF2B5EF4-FFF2-40B4-BE49-F238E27FC236}">
                <a16:creationId xmlns:a16="http://schemas.microsoft.com/office/drawing/2014/main" id="{EE862426-15B7-48A0-92F9-4C725201743C}"/>
              </a:ext>
            </a:extLst>
          </p:cNvPr>
          <p:cNvPicPr>
            <a:picLocks noChangeAspect="1"/>
          </p:cNvPicPr>
          <p:nvPr/>
        </p:nvPicPr>
        <p:blipFill>
          <a:blip r:embed="rId4"/>
          <a:stretch>
            <a:fillRect/>
          </a:stretch>
        </p:blipFill>
        <p:spPr>
          <a:xfrm>
            <a:off x="4038601" y="1077318"/>
            <a:ext cx="6333865" cy="4703365"/>
          </a:xfrm>
          <a:prstGeom prst="rect">
            <a:avLst/>
          </a:prstGeom>
        </p:spPr>
      </p:pic>
    </p:spTree>
    <p:extLst>
      <p:ext uri="{BB962C8B-B14F-4D97-AF65-F5344CB8AC3E}">
        <p14:creationId xmlns:p14="http://schemas.microsoft.com/office/powerpoint/2010/main" val="3210234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39000" b="-39000"/>
          </a:stretch>
        </a:blip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31767" y="1422862"/>
            <a:ext cx="3483033" cy="2133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should show two successful ping tests from the </a:t>
            </a:r>
            <a:r>
              <a:rPr lang="en-US" sz="1800" i="1" dirty="0"/>
              <a:t>Computer 1 </a:t>
            </a:r>
            <a:r>
              <a:rPr lang="en-US" sz="1800" dirty="0"/>
              <a:t>VM to the </a:t>
            </a:r>
            <a:r>
              <a:rPr lang="en-US" sz="1800" i="1" dirty="0"/>
              <a:t>Loopback 1</a:t>
            </a:r>
            <a:r>
              <a:rPr lang="en-US" sz="1800" dirty="0"/>
              <a:t> and </a:t>
            </a:r>
            <a:r>
              <a:rPr lang="en-US" sz="1800" i="1" dirty="0"/>
              <a:t>Loopback 2</a:t>
            </a:r>
            <a:r>
              <a:rPr lang="en-US" sz="1800" dirty="0"/>
              <a:t> interfaces.</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0" y="204355"/>
            <a:ext cx="553281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Connectivity Tests</a:t>
            </a:r>
          </a:p>
        </p:txBody>
      </p:sp>
      <p:pic>
        <p:nvPicPr>
          <p:cNvPr id="8" name="Picture 7">
            <a:extLst>
              <a:ext uri="{FF2B5EF4-FFF2-40B4-BE49-F238E27FC236}">
                <a16:creationId xmlns:a16="http://schemas.microsoft.com/office/drawing/2014/main" id="{5344D0B4-2A83-41CB-BE90-5D3526F8CA52}"/>
              </a:ext>
            </a:extLst>
          </p:cNvPr>
          <p:cNvPicPr>
            <a:picLocks noChangeAspect="1"/>
          </p:cNvPicPr>
          <p:nvPr/>
        </p:nvPicPr>
        <p:blipFill>
          <a:blip r:embed="rId4"/>
          <a:stretch>
            <a:fillRect/>
          </a:stretch>
        </p:blipFill>
        <p:spPr>
          <a:xfrm>
            <a:off x="4114800" y="1600200"/>
            <a:ext cx="6130636" cy="4495800"/>
          </a:xfrm>
          <a:prstGeom prst="rect">
            <a:avLst/>
          </a:prstGeom>
        </p:spPr>
      </p:pic>
    </p:spTree>
    <p:extLst>
      <p:ext uri="{BB962C8B-B14F-4D97-AF65-F5344CB8AC3E}">
        <p14:creationId xmlns:p14="http://schemas.microsoft.com/office/powerpoint/2010/main" val="2353335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16EE-270D-4F4C-BA1F-2708D387B800}"/>
              </a:ext>
            </a:extLst>
          </p:cNvPr>
          <p:cNvSpPr>
            <a:spLocks noGrp="1"/>
          </p:cNvSpPr>
          <p:nvPr>
            <p:ph type="title"/>
          </p:nvPr>
        </p:nvSpPr>
        <p:spPr>
          <a:xfrm>
            <a:off x="581192" y="702156"/>
            <a:ext cx="11029616" cy="1013800"/>
          </a:xfrm>
        </p:spPr>
        <p:txBody>
          <a:bodyPr>
            <a:normAutofit/>
          </a:bodyPr>
          <a:lstStyle/>
          <a:p>
            <a:r>
              <a:rPr lang="en-US" dirty="0"/>
              <a:t>Visio Network Diagram</a:t>
            </a:r>
            <a:endParaRPr lang="en-US"/>
          </a:p>
        </p:txBody>
      </p:sp>
      <p:pic>
        <p:nvPicPr>
          <p:cNvPr id="8" name="Content Placeholder 4" descr="Digital Number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085" r="20336" b="1"/>
          <a:stretch/>
        </p:blipFill>
        <p:spPr>
          <a:xfrm>
            <a:off x="8051799" y="1871133"/>
            <a:ext cx="3683001" cy="4504267"/>
          </a:xfrm>
          <a:prstGeom prst="rect">
            <a:avLst/>
          </a:prstGeom>
        </p:spPr>
      </p:pic>
      <p:graphicFrame>
        <p:nvGraphicFramePr>
          <p:cNvPr id="6" name="Content Placeholder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1043581435"/>
              </p:ext>
            </p:extLst>
          </p:nvPr>
        </p:nvGraphicFramePr>
        <p:xfrm>
          <a:off x="581192" y="2180496"/>
          <a:ext cx="7225075" cy="36783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09546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64509" y="400452"/>
            <a:ext cx="8080753" cy="86564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Bef>
                <a:spcPts val="1000"/>
              </a:spcBef>
            </a:pPr>
            <a:r>
              <a:rPr lang="en-US" sz="3600" kern="1200" dirty="0">
                <a:solidFill>
                  <a:schemeClr val="tx2"/>
                </a:solidFill>
                <a:latin typeface="+mn-lt"/>
                <a:ea typeface="+mn-ea"/>
                <a:cs typeface="+mn-cs"/>
              </a:rPr>
              <a:t>Microsoft Visio Network Diagram</a:t>
            </a:r>
          </a:p>
          <a:p>
            <a:pPr algn="l">
              <a:lnSpc>
                <a:spcPct val="90000"/>
              </a:lnSpc>
              <a:spcBef>
                <a:spcPts val="1000"/>
              </a:spcBef>
            </a:pPr>
            <a:endParaRPr lang="en-US" sz="3600" kern="1200" dirty="0">
              <a:solidFill>
                <a:schemeClr val="tx2"/>
              </a:solidFill>
              <a:latin typeface="+mn-lt"/>
              <a:ea typeface="+mn-ea"/>
              <a:cs typeface="+mn-cs"/>
            </a:endParaRPr>
          </a:p>
        </p:txBody>
      </p:sp>
      <p:grpSp>
        <p:nvGrpSpPr>
          <p:cNvPr id="16" name="Group 15">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17" name="Freeform: Shape 16">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59C4D4FF-A641-428C-854D-392C67299F05}"/>
              </a:ext>
            </a:extLst>
          </p:cNvPr>
          <p:cNvPicPr>
            <a:picLocks noChangeAspect="1"/>
          </p:cNvPicPr>
          <p:nvPr/>
        </p:nvPicPr>
        <p:blipFill>
          <a:blip r:embed="rId2"/>
          <a:stretch>
            <a:fillRect/>
          </a:stretch>
        </p:blipFill>
        <p:spPr>
          <a:xfrm>
            <a:off x="804672" y="1756518"/>
            <a:ext cx="6137549" cy="3344964"/>
          </a:xfrm>
          <a:prstGeom prst="rect">
            <a:avLst/>
          </a:prstGeom>
        </p:spPr>
      </p:pic>
      <p:grpSp>
        <p:nvGrpSpPr>
          <p:cNvPr id="22" name="Group 21">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23" name="Freeform: Shape 22">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967695" y="1867734"/>
            <a:ext cx="2741336"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diagram should illustrate the interconnection of the </a:t>
            </a:r>
            <a:r>
              <a:rPr lang="en-US" sz="1800" i="1" dirty="0"/>
              <a:t>Computer 1</a:t>
            </a:r>
            <a:r>
              <a:rPr lang="en-US" sz="1800" dirty="0"/>
              <a:t> VM, the </a:t>
            </a:r>
            <a:r>
              <a:rPr lang="en-US" sz="1800" i="1" dirty="0"/>
              <a:t>Computer 2</a:t>
            </a:r>
            <a:r>
              <a:rPr lang="en-US" sz="1800" dirty="0"/>
              <a:t> VM, and the </a:t>
            </a:r>
            <a:r>
              <a:rPr lang="en-US" sz="1800" i="1" dirty="0"/>
              <a:t>SOHO Router</a:t>
            </a:r>
            <a:r>
              <a:rPr lang="en-US" sz="1800" dirty="0"/>
              <a:t> VM.</a:t>
            </a:r>
          </a:p>
        </p:txBody>
      </p:sp>
    </p:spTree>
    <p:extLst>
      <p:ext uri="{BB962C8B-B14F-4D97-AF65-F5344CB8AC3E}">
        <p14:creationId xmlns:p14="http://schemas.microsoft.com/office/powerpoint/2010/main" val="3644637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4" descr="Digital Number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grpSp>
        <p:nvGrpSpPr>
          <p:cNvPr id="15" name="Group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tangle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anchor="ctr">
            <a:normAutofit/>
          </a:bodyPr>
          <a:lstStyle/>
          <a:p>
            <a:pPr algn="ctr"/>
            <a:r>
              <a:rPr lang="en-US" dirty="0"/>
              <a:t>SOHO Wireless Network Security</a:t>
            </a:r>
          </a:p>
        </p:txBody>
      </p:sp>
      <p:graphicFrame>
        <p:nvGraphicFramePr>
          <p:cNvPr id="6" name="Content Placeholder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851386111"/>
              </p:ext>
            </p:extLst>
          </p:nvPr>
        </p:nvGraphicFramePr>
        <p:xfrm>
          <a:off x="719571" y="2198254"/>
          <a:ext cx="6854248"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37074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1700" y="609600"/>
            <a:ext cx="7848600" cy="6172200"/>
          </a:xfrm>
        </p:spPr>
        <p:txBody>
          <a:bodyPr>
            <a:normAutofit lnSpcReduction="10000"/>
          </a:bodyPr>
          <a:lstStyle/>
          <a:p>
            <a:pPr marL="0" indent="0">
              <a:spcBef>
                <a:spcPts val="0"/>
              </a:spcBef>
              <a:buNone/>
            </a:pPr>
            <a:r>
              <a:rPr lang="en-US" sz="1600" dirty="0"/>
              <a:t>1. </a:t>
            </a:r>
            <a:r>
              <a:rPr lang="en-US" sz="1600" dirty="0">
                <a:solidFill>
                  <a:srgbClr val="16191F"/>
                </a:solidFill>
                <a:effectLst/>
                <a:ea typeface="Calibri" panose="020F0502020204030204" pitchFamily="34" charset="0"/>
                <a:cs typeface="Calibri" panose="020F0502020204030204" pitchFamily="34" charset="0"/>
              </a:rPr>
              <a:t>What are the factory default username and password of a TP-Link router? Why is it important to change the default username and password of a SOHO router? </a:t>
            </a:r>
          </a:p>
          <a:p>
            <a:pPr marL="0" indent="0">
              <a:spcBef>
                <a:spcPts val="0"/>
              </a:spcBef>
              <a:buNone/>
            </a:pPr>
            <a:r>
              <a:rPr lang="en-US" sz="1600" b="1" dirty="0">
                <a:ea typeface="Calibri" panose="020F0502020204030204" pitchFamily="34" charset="0"/>
                <a:cs typeface="Times New Roman" panose="02020603050405020304" pitchFamily="18" charset="0"/>
              </a:rPr>
              <a:t>Answer: </a:t>
            </a:r>
            <a:r>
              <a:rPr lang="en-US" sz="1600" dirty="0">
                <a:ea typeface="Calibri" panose="020F0502020204030204" pitchFamily="34" charset="0"/>
                <a:cs typeface="Times New Roman" panose="02020603050405020304" pitchFamily="18" charset="0"/>
              </a:rPr>
              <a:t>Below is screenshots of the username and password. The reason it is important to change the default username and password of a SOHO router is that it is easier for hackers to access the network in a second as the password is well-known and easy to access. </a:t>
            </a:r>
            <a:endParaRPr lang="en-US" sz="1600" b="1" dirty="0">
              <a:ea typeface="Calibri" panose="020F0502020204030204" pitchFamily="34" charset="0"/>
              <a:cs typeface="Times New Roman" panose="02020603050405020304" pitchFamily="18" charset="0"/>
            </a:endParaRPr>
          </a:p>
          <a:p>
            <a:pPr marL="0" indent="0">
              <a:spcBef>
                <a:spcPts val="0"/>
              </a:spcBef>
              <a:buNone/>
            </a:pPr>
            <a:endParaRPr lang="en-US" sz="1600" dirty="0">
              <a:effectLst/>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ffectLst/>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ffectLst/>
              <a:ea typeface="Calibri" panose="020F0502020204030204" pitchFamily="34" charset="0"/>
              <a:cs typeface="Times New Roman" panose="02020603050405020304" pitchFamily="18" charset="0"/>
            </a:endParaRPr>
          </a:p>
          <a:p>
            <a:pPr marL="0" indent="0">
              <a:spcBef>
                <a:spcPts val="0"/>
              </a:spcBef>
              <a:buNone/>
            </a:pPr>
            <a:r>
              <a:rPr lang="en-US" sz="1600" dirty="0">
                <a:effectLst/>
                <a:ea typeface="Calibri" panose="020F0502020204030204" pitchFamily="34" charset="0"/>
                <a:cs typeface="Times New Roman" panose="02020603050405020304" pitchFamily="18" charset="0"/>
              </a:rPr>
              <a:t>2. To protect a SOHO wireless network with a small number of devices, which address management method provides more control, configuring the device IP addresses manually (static IP) or using a DHCP server (dynamic IP)? Why?</a:t>
            </a:r>
          </a:p>
          <a:p>
            <a:pPr marL="0" indent="0">
              <a:spcBef>
                <a:spcPts val="0"/>
              </a:spcBef>
              <a:buNone/>
            </a:pPr>
            <a:r>
              <a:rPr lang="en-US" sz="1600" b="1" dirty="0">
                <a:effectLst/>
                <a:ea typeface="Calibri" panose="020F0502020204030204" pitchFamily="34" charset="0"/>
                <a:cs typeface="Times New Roman" panose="02020603050405020304" pitchFamily="18" charset="0"/>
              </a:rPr>
              <a:t>Answer:</a:t>
            </a:r>
            <a:r>
              <a:rPr lang="en-US" sz="1600" dirty="0">
                <a:ea typeface="Calibri" panose="020F0502020204030204" pitchFamily="34" charset="0"/>
                <a:cs typeface="Times New Roman" panose="02020603050405020304" pitchFamily="18" charset="0"/>
              </a:rPr>
              <a:t> Based on the reading it looks like the DHCP server (dynamic IP) is a more preferred method. Being so it is much easier to manage and is much cheaper to deploy than a static IP. Also, with a DHCP server, you can reserve IP addresses and modify them much easier than a static IP. </a:t>
            </a:r>
            <a:endParaRPr lang="en-US" sz="1600" dirty="0">
              <a:effectLst/>
              <a:ea typeface="Calibri" panose="020F0502020204030204" pitchFamily="34" charset="0"/>
              <a:cs typeface="Times New Roman" panose="02020603050405020304" pitchFamily="18" charset="0"/>
            </a:endParaRPr>
          </a:p>
          <a:p>
            <a:pPr marL="0" indent="0">
              <a:spcBef>
                <a:spcPts val="0"/>
              </a:spcBef>
              <a:buNone/>
            </a:pPr>
            <a:endParaRPr lang="en-US" sz="1600" dirty="0">
              <a:effectLst/>
              <a:ea typeface="Calibri" panose="020F0502020204030204" pitchFamily="34" charset="0"/>
              <a:cs typeface="Times New Roman" panose="02020603050405020304" pitchFamily="18" charset="0"/>
            </a:endParaRPr>
          </a:p>
          <a:p>
            <a:pPr marL="0" indent="0">
              <a:spcBef>
                <a:spcPts val="0"/>
              </a:spcBef>
              <a:buNone/>
            </a:pPr>
            <a:r>
              <a:rPr lang="en-US" sz="1600" dirty="0">
                <a:ea typeface="Calibri" panose="020F0502020204030204" pitchFamily="34" charset="0"/>
                <a:cs typeface="Times New Roman" panose="02020603050405020304" pitchFamily="18" charset="0"/>
              </a:rPr>
              <a:t>3. 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a:p>
            <a:pPr marL="0" indent="0">
              <a:spcBef>
                <a:spcPts val="0"/>
              </a:spcBef>
              <a:buNone/>
            </a:pPr>
            <a:r>
              <a:rPr lang="en-US" sz="1600" b="1" dirty="0">
                <a:ea typeface="Calibri" panose="020F0502020204030204" pitchFamily="34" charset="0"/>
                <a:cs typeface="Times New Roman" panose="02020603050405020304" pitchFamily="18" charset="0"/>
              </a:rPr>
              <a:t>Answer: </a:t>
            </a:r>
            <a:r>
              <a:rPr lang="en-US" sz="1600" dirty="0">
                <a:ea typeface="Calibri" panose="020F0502020204030204" pitchFamily="34" charset="0"/>
                <a:cs typeface="Times New Roman" panose="02020603050405020304" pitchFamily="18" charset="0"/>
              </a:rPr>
              <a:t>MAC filtering allows you to control the wireless stations accessing the AP, which depends on the station’s MAC addresses. Depending on the security or access settings for the router would determine when to deny filtering rules and when to allow set filtering rules to occur. If the “allow stations are specified but the enable function has no entries, then this means there is no wireless stations that can access the AP. </a:t>
            </a:r>
            <a:endParaRPr lang="en-US" sz="1600" b="1" dirty="0">
              <a:effectLst/>
              <a:ea typeface="Calibri" panose="020F0502020204030204" pitchFamily="34" charset="0"/>
              <a:cs typeface="Times New Roman" panose="02020603050405020304" pitchFamily="18" charset="0"/>
            </a:endParaRPr>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828800" y="0"/>
            <a:ext cx="49911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SOHO Wireless Network Security</a:t>
            </a:r>
          </a:p>
        </p:txBody>
      </p:sp>
      <p:pic>
        <p:nvPicPr>
          <p:cNvPr id="4" name="Picture 3">
            <a:extLst>
              <a:ext uri="{FF2B5EF4-FFF2-40B4-BE49-F238E27FC236}">
                <a16:creationId xmlns:a16="http://schemas.microsoft.com/office/drawing/2014/main" id="{26D13DA9-1500-470A-9837-1E2C52045ADC}"/>
              </a:ext>
            </a:extLst>
          </p:cNvPr>
          <p:cNvPicPr>
            <a:picLocks noChangeAspect="1"/>
          </p:cNvPicPr>
          <p:nvPr/>
        </p:nvPicPr>
        <p:blipFill>
          <a:blip r:embed="rId2"/>
          <a:stretch>
            <a:fillRect/>
          </a:stretch>
        </p:blipFill>
        <p:spPr>
          <a:xfrm>
            <a:off x="1657350" y="1826745"/>
            <a:ext cx="2152650" cy="895351"/>
          </a:xfrm>
          <a:prstGeom prst="rect">
            <a:avLst/>
          </a:prstGeom>
        </p:spPr>
      </p:pic>
      <p:pic>
        <p:nvPicPr>
          <p:cNvPr id="6" name="Picture 5">
            <a:extLst>
              <a:ext uri="{FF2B5EF4-FFF2-40B4-BE49-F238E27FC236}">
                <a16:creationId xmlns:a16="http://schemas.microsoft.com/office/drawing/2014/main" id="{DB19F240-C11F-4DF1-ABEA-8BE89E1F7AAB}"/>
              </a:ext>
            </a:extLst>
          </p:cNvPr>
          <p:cNvPicPr>
            <a:picLocks noChangeAspect="1"/>
          </p:cNvPicPr>
          <p:nvPr/>
        </p:nvPicPr>
        <p:blipFill>
          <a:blip r:embed="rId3"/>
          <a:stretch>
            <a:fillRect/>
          </a:stretch>
        </p:blipFill>
        <p:spPr>
          <a:xfrm>
            <a:off x="3806558" y="1826744"/>
            <a:ext cx="6556643" cy="764056"/>
          </a:xfrm>
          <a:prstGeom prst="rect">
            <a:avLst/>
          </a:prstGeom>
        </p:spPr>
      </p:pic>
    </p:spTree>
    <p:extLst>
      <p:ext uri="{BB962C8B-B14F-4D97-AF65-F5344CB8AC3E}">
        <p14:creationId xmlns:p14="http://schemas.microsoft.com/office/powerpoint/2010/main" val="2040939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4965430" y="629268"/>
            <a:ext cx="6586491" cy="128616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4100" dirty="0"/>
              <a:t>SOHO Wireless Network Security</a:t>
            </a:r>
          </a:p>
        </p:txBody>
      </p:sp>
      <p:sp>
        <p:nvSpPr>
          <p:cNvPr id="15" name="Content Placeholder 2"/>
          <p:cNvSpPr>
            <a:spLocks noGrp="1"/>
          </p:cNvSpPr>
          <p:nvPr>
            <p:ph idx="1"/>
          </p:nvPr>
        </p:nvSpPr>
        <p:spPr>
          <a:xfrm>
            <a:off x="4978043" y="2314807"/>
            <a:ext cx="6586489" cy="4108702"/>
          </a:xfrm>
        </p:spPr>
        <p:txBody>
          <a:bodyPr vert="horz" lIns="91440" tIns="45720" rIns="91440" bIns="45720" rtlCol="0">
            <a:normAutofit fontScale="70000" lnSpcReduction="20000"/>
          </a:bodyPr>
          <a:lstStyle/>
          <a:p>
            <a:pPr marL="0" indent="-228600">
              <a:lnSpc>
                <a:spcPct val="90000"/>
              </a:lnSpc>
              <a:spcBef>
                <a:spcPts val="0"/>
              </a:spcBef>
            </a:pPr>
            <a:r>
              <a:rPr lang="en-US" sz="2100" dirty="0">
                <a:latin typeface="Arial" panose="020B0604020202020204" pitchFamily="34" charset="0"/>
                <a:cs typeface="Arial" panose="020B0604020202020204" pitchFamily="34" charset="0"/>
              </a:rPr>
              <a:t>1. </a:t>
            </a:r>
            <a:r>
              <a:rPr lang="en-US" sz="2100" dirty="0">
                <a:effectLst/>
                <a:latin typeface="Arial" panose="020B0604020202020204" pitchFamily="34" charset="0"/>
                <a:cs typeface="Arial" panose="020B0604020202020204" pitchFamily="34" charset="0"/>
              </a:rPr>
              <a:t>What wireless security settings are displayed on the Wireless Security page? Which one is recommended by the vendor? Why? </a:t>
            </a:r>
          </a:p>
          <a:p>
            <a:pPr marL="0" indent="-228600">
              <a:lnSpc>
                <a:spcPct val="90000"/>
              </a:lnSpc>
              <a:spcBef>
                <a:spcPts val="0"/>
              </a:spcBef>
            </a:pPr>
            <a:r>
              <a:rPr lang="en-US" sz="2100" b="1" dirty="0">
                <a:latin typeface="Arial" panose="020B0604020202020204" pitchFamily="34" charset="0"/>
                <a:cs typeface="Arial" panose="020B0604020202020204" pitchFamily="34" charset="0"/>
              </a:rPr>
              <a:t>Answer:</a:t>
            </a:r>
            <a:r>
              <a:rPr lang="en-US" sz="2100" dirty="0">
                <a:latin typeface="Arial" panose="020B0604020202020204" pitchFamily="34" charset="0"/>
                <a:cs typeface="Arial" panose="020B0604020202020204" pitchFamily="34" charset="0"/>
              </a:rPr>
              <a:t> There are four main types of security settings based on the wireless security page which are as followed: Disable Wireless Security, WPA/WPA2-Personal, WPA/WPA2-Enterprise, and WEP. The most common one that is recommended by the vendor is the WPA/WPA2 – Enterprise since Enterprise authentication and TKIP encryption are not supported with WPS enabled and is strongly recommended to enable wireless security and select WPA2-PSK AES encryption.</a:t>
            </a:r>
          </a:p>
          <a:p>
            <a:pPr marL="0" indent="-228600">
              <a:lnSpc>
                <a:spcPct val="90000"/>
              </a:lnSpc>
              <a:spcBef>
                <a:spcPts val="0"/>
              </a:spcBef>
            </a:pPr>
            <a:endParaRPr lang="en-US" sz="2100" dirty="0">
              <a:effectLst/>
              <a:latin typeface="Arial" panose="020B0604020202020204" pitchFamily="34" charset="0"/>
              <a:cs typeface="Arial" panose="020B0604020202020204" pitchFamily="34" charset="0"/>
            </a:endParaRPr>
          </a:p>
          <a:p>
            <a:pPr marL="0" indent="-228600">
              <a:lnSpc>
                <a:spcPct val="90000"/>
              </a:lnSpc>
              <a:spcBef>
                <a:spcPts val="0"/>
              </a:spcBef>
            </a:pPr>
            <a:r>
              <a:rPr lang="en-US" sz="2100" dirty="0">
                <a:effectLst/>
                <a:latin typeface="Arial" panose="020B0604020202020204" pitchFamily="34" charset="0"/>
                <a:cs typeface="Arial" panose="020B0604020202020204" pitchFamily="34" charset="0"/>
              </a:rPr>
              <a:t>2. Among the configurations you explored in this module, which one is a true security function? Why?</a:t>
            </a:r>
          </a:p>
          <a:p>
            <a:pPr marL="0" indent="-228600">
              <a:lnSpc>
                <a:spcPct val="90000"/>
              </a:lnSpc>
              <a:spcBef>
                <a:spcPts val="0"/>
              </a:spcBef>
            </a:pPr>
            <a:r>
              <a:rPr lang="en-US" sz="2100" b="1" dirty="0">
                <a:effectLst/>
                <a:latin typeface="Arial" panose="020B0604020202020204" pitchFamily="34" charset="0"/>
                <a:cs typeface="Arial" panose="020B0604020202020204" pitchFamily="34" charset="0"/>
              </a:rPr>
              <a:t>Answer:</a:t>
            </a:r>
            <a:r>
              <a:rPr lang="en-US" sz="2100" dirty="0">
                <a:effectLst/>
                <a:latin typeface="Arial" panose="020B0604020202020204" pitchFamily="34" charset="0"/>
                <a:cs typeface="Arial" panose="020B0604020202020204" pitchFamily="34" charset="0"/>
              </a:rPr>
              <a:t> Based on the configurations that I have explored in this module is the WPA/WPA2 – Personal version. Even those this version has a lot of similarities to WPA/WPA2-Enterprise the personal version allows a user to customize their own set of security restrictions. For example, the option for encryption can be selected as either auto, TKIP, or AES. As well as modifying the wireless password. </a:t>
            </a:r>
          </a:p>
          <a:p>
            <a:pPr marL="0" indent="-228600">
              <a:lnSpc>
                <a:spcPct val="90000"/>
              </a:lnSpc>
              <a:spcBef>
                <a:spcPts val="0"/>
              </a:spcBef>
            </a:pPr>
            <a:endParaRPr lang="en-US" sz="2100" dirty="0">
              <a:effectLst/>
              <a:latin typeface="Arial" panose="020B0604020202020204" pitchFamily="34" charset="0"/>
              <a:cs typeface="Arial" panose="020B0604020202020204" pitchFamily="34" charset="0"/>
            </a:endParaRPr>
          </a:p>
          <a:p>
            <a:pPr marL="0" indent="-228600">
              <a:lnSpc>
                <a:spcPct val="90000"/>
              </a:lnSpc>
              <a:spcBef>
                <a:spcPts val="0"/>
              </a:spcBef>
            </a:pPr>
            <a:r>
              <a:rPr lang="en-US" sz="2100" dirty="0">
                <a:latin typeface="Arial" panose="020B0604020202020204" pitchFamily="34" charset="0"/>
                <a:cs typeface="Arial" panose="020B0604020202020204" pitchFamily="34" charset="0"/>
              </a:rPr>
              <a:t>3. What would you do to protect your wireless network at home? Why?</a:t>
            </a:r>
          </a:p>
          <a:p>
            <a:pPr marL="0" indent="-228600">
              <a:lnSpc>
                <a:spcPct val="90000"/>
              </a:lnSpc>
              <a:spcBef>
                <a:spcPts val="0"/>
              </a:spcBef>
            </a:pPr>
            <a:r>
              <a:rPr lang="en-US" sz="2100" b="1" dirty="0">
                <a:latin typeface="Arial" panose="020B0604020202020204" pitchFamily="34" charset="0"/>
                <a:cs typeface="Arial" panose="020B0604020202020204" pitchFamily="34" charset="0"/>
              </a:rPr>
              <a:t>Answer: </a:t>
            </a:r>
            <a:r>
              <a:rPr lang="en-US" sz="2100" dirty="0">
                <a:latin typeface="Arial" panose="020B0604020202020204" pitchFamily="34" charset="0"/>
                <a:cs typeface="Arial" panose="020B0604020202020204" pitchFamily="34" charset="0"/>
              </a:rPr>
              <a:t>What I would protect my wireless network would be to use one of the security options that I have learned in this module such as the WPA/WPA2-personal due to the ability to modify certain restrictions for wireless access. As well as adding an additional layer of security by having a VPN (Virtual Private Network) included for extra security. </a:t>
            </a:r>
            <a:endParaRPr lang="en-US" sz="2100" b="1" dirty="0">
              <a:effectLst/>
              <a:latin typeface="Arial" panose="020B0604020202020204" pitchFamily="34" charset="0"/>
              <a:cs typeface="Arial" panose="020B0604020202020204" pitchFamily="34" charset="0"/>
            </a:endParaRPr>
          </a:p>
          <a:p>
            <a:pPr indent="-228600">
              <a:lnSpc>
                <a:spcPct val="90000"/>
              </a:lnSpc>
            </a:pPr>
            <a:endParaRPr lang="en-US" sz="1100" dirty="0"/>
          </a:p>
          <a:p>
            <a:pPr indent="-228600">
              <a:lnSpc>
                <a:spcPct val="90000"/>
              </a:lnSpc>
            </a:pPr>
            <a:endParaRPr lang="en-US" sz="1100" dirty="0"/>
          </a:p>
          <a:p>
            <a:pPr indent="-228600">
              <a:lnSpc>
                <a:spcPct val="90000"/>
              </a:lnSpc>
            </a:pPr>
            <a:endParaRPr lang="en-US" sz="1100" dirty="0"/>
          </a:p>
          <a:p>
            <a:pPr indent="-228600">
              <a:lnSpc>
                <a:spcPct val="90000"/>
              </a:lnSpc>
            </a:pPr>
            <a:endParaRPr lang="en-US" sz="1100" dirty="0"/>
          </a:p>
          <a:p>
            <a:pPr indent="-228600">
              <a:lnSpc>
                <a:spcPct val="90000"/>
              </a:lnSpc>
            </a:pPr>
            <a:endParaRPr lang="en-US" sz="1100" dirty="0"/>
          </a:p>
        </p:txBody>
      </p:sp>
      <p:pic>
        <p:nvPicPr>
          <p:cNvPr id="17" name="Picture 8" descr="Padlock on computer motherboard">
            <a:extLst>
              <a:ext uri="{FF2B5EF4-FFF2-40B4-BE49-F238E27FC236}">
                <a16:creationId xmlns:a16="http://schemas.microsoft.com/office/drawing/2014/main" id="{8440F8A8-A9A7-03E5-A7E3-32325AB5CB13}"/>
              </a:ext>
            </a:extLst>
          </p:cNvPr>
          <p:cNvPicPr>
            <a:picLocks noChangeAspect="1"/>
          </p:cNvPicPr>
          <p:nvPr/>
        </p:nvPicPr>
        <p:blipFill rotWithShape="1">
          <a:blip r:embed="rId2"/>
          <a:srcRect l="15763" r="39117" b="-1"/>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534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B4C527F-AA88-4BD2-819A-06921EEB4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F1BEFAC-BF22-4CF8-9B60-C1CACA905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B040558-A365-4CCE-92FA-5A48CD98F9C9}"/>
              </a:ext>
            </a:extLst>
          </p:cNvPr>
          <p:cNvSpPr>
            <a:spLocks noGrp="1"/>
          </p:cNvSpPr>
          <p:nvPr>
            <p:ph type="title"/>
          </p:nvPr>
        </p:nvSpPr>
        <p:spPr>
          <a:xfrm>
            <a:off x="8194431" y="681156"/>
            <a:ext cx="3229303" cy="713621"/>
          </a:xfrm>
        </p:spPr>
        <p:txBody>
          <a:bodyPr anchor="ctr">
            <a:normAutofit/>
          </a:bodyPr>
          <a:lstStyle/>
          <a:p>
            <a:r>
              <a:rPr lang="en-US" sz="3000" dirty="0">
                <a:solidFill>
                  <a:srgbClr val="FFFEFF"/>
                </a:solidFill>
              </a:rPr>
              <a:t>Introduction</a:t>
            </a:r>
          </a:p>
        </p:txBody>
      </p:sp>
      <p:graphicFrame>
        <p:nvGraphicFramePr>
          <p:cNvPr id="4" name="Content Placeholder 3" descr="icon SmartArt graphic">
            <a:extLst>
              <a:ext uri="{FF2B5EF4-FFF2-40B4-BE49-F238E27FC236}">
                <a16:creationId xmlns:a16="http://schemas.microsoft.com/office/drawing/2014/main" id="{81E592E1-99DF-4294-A2E9-EF46299BD3F4}"/>
              </a:ext>
            </a:extLst>
          </p:cNvPr>
          <p:cNvGraphicFramePr>
            <a:graphicFrameLocks noGrp="1"/>
          </p:cNvGraphicFramePr>
          <p:nvPr>
            <p:ph idx="1"/>
            <p:extLst>
              <p:ext uri="{D42A27DB-BD31-4B8C-83A1-F6EECF244321}">
                <p14:modId xmlns:p14="http://schemas.microsoft.com/office/powerpoint/2010/main" val="1234972712"/>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73E7FC5-3CC0-4831-93CE-9980DCB18578}"/>
              </a:ext>
            </a:extLst>
          </p:cNvPr>
          <p:cNvSpPr txBox="1"/>
          <p:nvPr/>
        </p:nvSpPr>
        <p:spPr>
          <a:xfrm>
            <a:off x="8270428" y="1157789"/>
            <a:ext cx="3077307" cy="5355312"/>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chemeClr val="bg1"/>
                </a:solidFill>
              </a:rPr>
              <a:t>Implemented an IPv4 addressing scheme and network support</a:t>
            </a:r>
          </a:p>
          <a:p>
            <a:pPr marL="285750" indent="-285750">
              <a:buFont typeface="Wingdings" panose="05000000000000000000" pitchFamily="2" charset="2"/>
              <a:buChar char="Ø"/>
            </a:pPr>
            <a:r>
              <a:rPr lang="en-US" dirty="0">
                <a:solidFill>
                  <a:schemeClr val="bg1"/>
                </a:solidFill>
                <a:latin typeface="Arial" panose="020B0604020202020204" pitchFamily="34" charset="0"/>
              </a:rPr>
              <a:t>T</a:t>
            </a:r>
            <a:r>
              <a:rPr lang="en-US" b="0" i="0" dirty="0">
                <a:solidFill>
                  <a:schemeClr val="bg1"/>
                </a:solidFill>
                <a:effectLst/>
                <a:latin typeface="Arial" panose="020B0604020202020204" pitchFamily="34" charset="0"/>
              </a:rPr>
              <a:t>est the connectivity among the two computers and SOHO Router</a:t>
            </a:r>
          </a:p>
          <a:p>
            <a:pPr marL="285750" indent="-285750">
              <a:buFont typeface="Wingdings" panose="05000000000000000000" pitchFamily="2" charset="2"/>
              <a:buChar char="Ø"/>
            </a:pPr>
            <a:r>
              <a:rPr lang="en-US" dirty="0">
                <a:solidFill>
                  <a:schemeClr val="bg1"/>
                </a:solidFill>
              </a:rPr>
              <a:t>Class C network and divide its block of IP Address and configure two loopback interfaces on the SOHO router</a:t>
            </a:r>
          </a:p>
          <a:p>
            <a:pPr marL="285750" indent="-285750">
              <a:buFont typeface="Wingdings" panose="05000000000000000000" pitchFamily="2" charset="2"/>
              <a:buChar char="Ø"/>
            </a:pPr>
            <a:r>
              <a:rPr lang="en-US" dirty="0">
                <a:solidFill>
                  <a:schemeClr val="bg1"/>
                </a:solidFill>
              </a:rPr>
              <a:t>Create a network diagram that depicts the interconnection of the Computer 1 VM, the Computer 2 VM, and the SOHO Router VM</a:t>
            </a:r>
          </a:p>
          <a:p>
            <a:pPr marL="285750" indent="-285750">
              <a:buFont typeface="Wingdings" panose="05000000000000000000" pitchFamily="2" charset="2"/>
              <a:buChar char="Ø"/>
            </a:pPr>
            <a:endParaRPr lang="en-US" dirty="0">
              <a:solidFill>
                <a:schemeClr val="bg1"/>
              </a:solidFill>
            </a:endParaRPr>
          </a:p>
        </p:txBody>
      </p:sp>
    </p:spTree>
    <p:extLst>
      <p:ext uri="{BB962C8B-B14F-4D97-AF65-F5344CB8AC3E}">
        <p14:creationId xmlns:p14="http://schemas.microsoft.com/office/powerpoint/2010/main" val="1703342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7">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C5AAD2C-8C29-4F93-2361-A59D76788153}"/>
              </a:ext>
            </a:extLst>
          </p:cNvPr>
          <p:cNvPicPr>
            <a:picLocks noChangeAspect="1"/>
          </p:cNvPicPr>
          <p:nvPr/>
        </p:nvPicPr>
        <p:blipFill rotWithShape="1">
          <a:blip r:embed="rId2"/>
          <a:srcRect t="1523" b="14208"/>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7" name="Title 1">
            <a:extLst>
              <a:ext uri="{FF2B5EF4-FFF2-40B4-BE49-F238E27FC236}">
                <a16:creationId xmlns:a16="http://schemas.microsoft.com/office/drawing/2014/main" id="{12570DED-E942-4274-A5C5-61D0403EDC64}"/>
              </a:ext>
            </a:extLst>
          </p:cNvPr>
          <p:cNvSpPr txBox="1">
            <a:spLocks/>
          </p:cNvSpPr>
          <p:nvPr/>
        </p:nvSpPr>
        <p:spPr>
          <a:xfrm>
            <a:off x="5801709" y="3159719"/>
            <a:ext cx="5552090" cy="1336081"/>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a:t>References</a:t>
            </a:r>
          </a:p>
        </p:txBody>
      </p:sp>
      <p:sp>
        <p:nvSpPr>
          <p:cNvPr id="3" name="Content Placeholder 2"/>
          <p:cNvSpPr>
            <a:spLocks noGrp="1"/>
          </p:cNvSpPr>
          <p:nvPr>
            <p:ph idx="1"/>
          </p:nvPr>
        </p:nvSpPr>
        <p:spPr>
          <a:xfrm>
            <a:off x="5801709" y="4572000"/>
            <a:ext cx="5552089" cy="1647825"/>
          </a:xfrm>
        </p:spPr>
        <p:txBody>
          <a:bodyPr vert="horz" lIns="91440" tIns="45720" rIns="91440" bIns="45720" rtlCol="0">
            <a:normAutofit/>
          </a:bodyPr>
          <a:lstStyle/>
          <a:p>
            <a:pPr marL="0" indent="-228600">
              <a:lnSpc>
                <a:spcPct val="90000"/>
              </a:lnSpc>
              <a:spcBef>
                <a:spcPts val="0"/>
              </a:spcBef>
            </a:pPr>
            <a:r>
              <a:rPr lang="en-US" sz="2000"/>
              <a:t>1. </a:t>
            </a:r>
            <a:r>
              <a:rPr lang="en-US" sz="2000">
                <a:hlinkClick r:id="rId3"/>
              </a:rPr>
              <a:t>https://emulator.tp-link.com/902AC_US_Emulator/Emulator_Router/index.htm</a:t>
            </a:r>
            <a:r>
              <a:rPr lang="en-US" sz="2000"/>
              <a:t> </a:t>
            </a:r>
          </a:p>
          <a:p>
            <a:pPr marL="0" indent="-228600">
              <a:lnSpc>
                <a:spcPct val="90000"/>
              </a:lnSpc>
              <a:spcBef>
                <a:spcPts val="0"/>
              </a:spcBef>
            </a:pPr>
            <a:r>
              <a:rPr lang="en-US" sz="2000"/>
              <a:t>2. </a:t>
            </a:r>
            <a:r>
              <a:rPr lang="en-US" sz="2000">
                <a:hlinkClick r:id="rId4"/>
              </a:rPr>
              <a:t>https://www.routerpasswords.com/router-password/tp-link/</a:t>
            </a:r>
            <a:r>
              <a:rPr lang="en-US" sz="2000"/>
              <a:t> </a:t>
            </a:r>
          </a:p>
          <a:p>
            <a:pPr marL="114300" indent="-228600">
              <a:lnSpc>
                <a:spcPct val="90000"/>
              </a:lnSpc>
            </a:pPr>
            <a:endParaRPr lang="en-US" sz="2000"/>
          </a:p>
        </p:txBody>
      </p:sp>
    </p:spTree>
    <p:extLst>
      <p:ext uri="{BB962C8B-B14F-4D97-AF65-F5344CB8AC3E}">
        <p14:creationId xmlns:p14="http://schemas.microsoft.com/office/powerpoint/2010/main" val="3121328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8" name="Rectangle 47">
            <a:extLst>
              <a:ext uri="{FF2B5EF4-FFF2-40B4-BE49-F238E27FC236}">
                <a16:creationId xmlns:a16="http://schemas.microsoft.com/office/drawing/2014/main" id="{CBA3F5B6-4D30-4B88-A7AD-D7A9CA305F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gital Numb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t="3830" b="11900"/>
          <a:stretch/>
        </p:blipFill>
        <p:spPr>
          <a:xfrm>
            <a:off x="20" y="10"/>
            <a:ext cx="12191980" cy="6857990"/>
          </a:xfrm>
          <a:prstGeom prst="rect">
            <a:avLst/>
          </a:prstGeom>
        </p:spPr>
      </p:pic>
      <p:grpSp>
        <p:nvGrpSpPr>
          <p:cNvPr id="50" name="Group 49">
            <a:extLst>
              <a:ext uri="{FF2B5EF4-FFF2-40B4-BE49-F238E27FC236}">
                <a16:creationId xmlns:a16="http://schemas.microsoft.com/office/drawing/2014/main" id="{E591F034-886D-47A6-AFBE-69D9414412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3643"/>
            <a:ext cx="11307400" cy="5938689"/>
            <a:chOff x="438067" y="453643"/>
            <a:chExt cx="11307400" cy="5938689"/>
          </a:xfrm>
        </p:grpSpPr>
        <p:sp>
          <p:nvSpPr>
            <p:cNvPr id="51" name="Rectangle 50">
              <a:extLst>
                <a:ext uri="{FF2B5EF4-FFF2-40B4-BE49-F238E27FC236}">
                  <a16:creationId xmlns:a16="http://schemas.microsoft.com/office/drawing/2014/main" id="{9DF40DC4-3668-4BC3-BE2A-715A65621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11305200"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4BC646F4-DD95-4079-A8B7-0BD2E8662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F9A23543-2380-4572-90D8-B189ADAFB2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53">
              <a:extLst>
                <a:ext uri="{FF2B5EF4-FFF2-40B4-BE49-F238E27FC236}">
                  <a16:creationId xmlns:a16="http://schemas.microsoft.com/office/drawing/2014/main" id="{A94EF4FE-4721-4852-9A02-0180F0103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F87E73C-2B1A-4602-BFBE-CFE1E55D9B38}"/>
              </a:ext>
            </a:extLst>
          </p:cNvPr>
          <p:cNvSpPr>
            <a:spLocks noGrp="1"/>
          </p:cNvSpPr>
          <p:nvPr>
            <p:ph type="ctrTitle"/>
          </p:nvPr>
        </p:nvSpPr>
        <p:spPr>
          <a:xfrm>
            <a:off x="584199" y="1006956"/>
            <a:ext cx="11015133" cy="1372177"/>
          </a:xfrm>
        </p:spPr>
        <p:txBody>
          <a:bodyPr vert="horz" lIns="91440" tIns="45720" rIns="91440" bIns="45720" rtlCol="0" anchor="ctr">
            <a:normAutofit/>
          </a:bodyPr>
          <a:lstStyle/>
          <a:p>
            <a:r>
              <a:rPr lang="en-US" sz="2800">
                <a:solidFill>
                  <a:schemeClr val="bg1"/>
                </a:solidFill>
              </a:rPr>
              <a:t>Challenges</a:t>
            </a:r>
          </a:p>
        </p:txBody>
      </p:sp>
      <p:sp>
        <p:nvSpPr>
          <p:cNvPr id="3" name="Subtitle 2">
            <a:extLst>
              <a:ext uri="{FF2B5EF4-FFF2-40B4-BE49-F238E27FC236}">
                <a16:creationId xmlns:a16="http://schemas.microsoft.com/office/drawing/2014/main" id="{A9CB511D-EA45-4336-847C-1252667143B5}"/>
              </a:ext>
            </a:extLst>
          </p:cNvPr>
          <p:cNvSpPr>
            <a:spLocks noGrp="1"/>
          </p:cNvSpPr>
          <p:nvPr>
            <p:ph type="subTitle" idx="1"/>
          </p:nvPr>
        </p:nvSpPr>
        <p:spPr>
          <a:xfrm>
            <a:off x="581192" y="2438399"/>
            <a:ext cx="11018141" cy="3564467"/>
          </a:xfrm>
        </p:spPr>
        <p:txBody>
          <a:bodyPr vert="horz" lIns="91440" tIns="45720" rIns="91440" bIns="45720" rtlCol="0" anchor="ctr">
            <a:normAutofit/>
          </a:bodyPr>
          <a:lstStyle/>
          <a:p>
            <a:pPr marL="285750" indent="-285750">
              <a:buFont typeface="Wingdings 2" panose="05020102010507070707" pitchFamily="18" charset="2"/>
              <a:buChar char=""/>
            </a:pPr>
            <a:r>
              <a:rPr lang="en-US">
                <a:solidFill>
                  <a:schemeClr val="bg1"/>
                </a:solidFill>
              </a:rPr>
              <a:t>Had issues with creating the subnet address </a:t>
            </a:r>
          </a:p>
          <a:p>
            <a:pPr marL="285750" indent="-285750">
              <a:buFont typeface="Wingdings 2" panose="05020102010507070707" pitchFamily="18" charset="2"/>
              <a:buChar char=""/>
            </a:pPr>
            <a:r>
              <a:rPr lang="en-US">
                <a:solidFill>
                  <a:schemeClr val="bg1"/>
                </a:solidFill>
              </a:rPr>
              <a:t>Creating a diagram showing the connectivity for Computer 1 and Computer 2</a:t>
            </a:r>
          </a:p>
          <a:p>
            <a:pPr marL="285750" indent="-285750">
              <a:buFont typeface="Wingdings 2" panose="05020102010507070707" pitchFamily="18" charset="2"/>
              <a:buChar char=""/>
            </a:pPr>
            <a:r>
              <a:rPr lang="en-US">
                <a:solidFill>
                  <a:schemeClr val="bg1"/>
                </a:solidFill>
              </a:rPr>
              <a:t>Setting up the connectivity between computer 1 and computer 2</a:t>
            </a:r>
          </a:p>
          <a:p>
            <a:pPr marL="285750" indent="-285750">
              <a:buFont typeface="Wingdings 2" panose="05020102010507070707" pitchFamily="18" charset="2"/>
              <a:buChar char=""/>
            </a:pPr>
            <a:endParaRPr lang="en-US">
              <a:solidFill>
                <a:schemeClr val="bg1"/>
              </a:solidFill>
            </a:endParaRPr>
          </a:p>
          <a:p>
            <a:pPr>
              <a:buFont typeface="Wingdings 2" panose="05020102010507070707" pitchFamily="18" charset="2"/>
              <a:buChar char=""/>
            </a:pPr>
            <a:endParaRPr lang="en-US">
              <a:solidFill>
                <a:schemeClr val="bg1"/>
              </a:solidFill>
            </a:endParaRPr>
          </a:p>
          <a:p>
            <a:pPr>
              <a:buFont typeface="Wingdings 2" panose="05020102010507070707" pitchFamily="18" charset="2"/>
              <a:buChar char=""/>
            </a:pPr>
            <a:endParaRPr lang="en-US">
              <a:solidFill>
                <a:schemeClr val="bg1"/>
              </a:solidFill>
            </a:endParaRPr>
          </a:p>
        </p:txBody>
      </p:sp>
    </p:spTree>
    <p:extLst>
      <p:ext uri="{BB962C8B-B14F-4D97-AF65-F5344CB8AC3E}">
        <p14:creationId xmlns:p14="http://schemas.microsoft.com/office/powerpoint/2010/main" val="3501347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9" name="Rectangle 48">
            <a:extLst>
              <a:ext uri="{FF2B5EF4-FFF2-40B4-BE49-F238E27FC236}">
                <a16:creationId xmlns:a16="http://schemas.microsoft.com/office/drawing/2014/main" id="{5FFDA8B7-D418-45DE-8976-038DCE516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1EA617-6D48-425F-97A8-7FEC82C8F401}"/>
              </a:ext>
            </a:extLst>
          </p:cNvPr>
          <p:cNvPicPr>
            <a:picLocks noChangeAspect="1"/>
          </p:cNvPicPr>
          <p:nvPr/>
        </p:nvPicPr>
        <p:blipFill rotWithShape="1">
          <a:blip r:embed="rId3">
            <a:grayscl/>
            <a:extLst>
              <a:ext uri="{837473B0-CC2E-450A-ABE3-18F120FF3D39}">
                <a1611:picAttrSrcUrl xmlns:a1611="http://schemas.microsoft.com/office/drawing/2016/11/main" r:id="rId4"/>
              </a:ext>
            </a:extLst>
          </a:blip>
          <a:srcRect/>
          <a:stretch/>
        </p:blipFill>
        <p:spPr>
          <a:xfrm>
            <a:off x="20" y="10"/>
            <a:ext cx="12191980" cy="6857990"/>
          </a:xfrm>
          <a:prstGeom prst="rect">
            <a:avLst/>
          </a:prstGeom>
        </p:spPr>
      </p:pic>
      <p:grpSp>
        <p:nvGrpSpPr>
          <p:cNvPr id="51" name="Group 50">
            <a:extLst>
              <a:ext uri="{FF2B5EF4-FFF2-40B4-BE49-F238E27FC236}">
                <a16:creationId xmlns:a16="http://schemas.microsoft.com/office/drawing/2014/main" id="{4B0B5642-77FE-45F3-BA88-6E83123BD2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52" name="Rectangle 51">
              <a:extLst>
                <a:ext uri="{FF2B5EF4-FFF2-40B4-BE49-F238E27FC236}">
                  <a16:creationId xmlns:a16="http://schemas.microsoft.com/office/drawing/2014/main" id="{198CC3D2-7CAE-42F0-B9E3-188E9712F1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651379E5-BFE2-450B-BD7A-1C0736230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53">
              <a:extLst>
                <a:ext uri="{FF2B5EF4-FFF2-40B4-BE49-F238E27FC236}">
                  <a16:creationId xmlns:a16="http://schemas.microsoft.com/office/drawing/2014/main" id="{903389B6-E350-4897-B6F4-C26854A4E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F87E73C-2B1A-4602-BFBE-CFE1E55D9B38}"/>
              </a:ext>
            </a:extLst>
          </p:cNvPr>
          <p:cNvSpPr>
            <a:spLocks noGrp="1"/>
          </p:cNvSpPr>
          <p:nvPr>
            <p:ph type="ctrTitle"/>
          </p:nvPr>
        </p:nvSpPr>
        <p:spPr>
          <a:xfrm>
            <a:off x="584200" y="1006956"/>
            <a:ext cx="7213600" cy="1372177"/>
          </a:xfrm>
        </p:spPr>
        <p:txBody>
          <a:bodyPr vert="horz" lIns="91440" tIns="45720" rIns="91440" bIns="45720" rtlCol="0" anchor="ctr">
            <a:normAutofit/>
          </a:bodyPr>
          <a:lstStyle/>
          <a:p>
            <a:r>
              <a:rPr lang="en-US" sz="2800">
                <a:solidFill>
                  <a:schemeClr val="bg1"/>
                </a:solidFill>
              </a:rPr>
              <a:t>Career skills</a:t>
            </a:r>
          </a:p>
        </p:txBody>
      </p:sp>
      <p:sp>
        <p:nvSpPr>
          <p:cNvPr id="7" name="TextBox 6">
            <a:extLst>
              <a:ext uri="{FF2B5EF4-FFF2-40B4-BE49-F238E27FC236}">
                <a16:creationId xmlns:a16="http://schemas.microsoft.com/office/drawing/2014/main" id="{EC84B1AA-2D54-49F4-89FC-791189F96029}"/>
              </a:ext>
            </a:extLst>
          </p:cNvPr>
          <p:cNvSpPr txBox="1"/>
          <p:nvPr/>
        </p:nvSpPr>
        <p:spPr>
          <a:xfrm>
            <a:off x="581192" y="2438399"/>
            <a:ext cx="7216607" cy="3564467"/>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buFont typeface="Wingdings 2" panose="05020102010507070707" pitchFamily="18" charset="2"/>
              <a:buChar char=""/>
            </a:pPr>
            <a:r>
              <a:rPr lang="en-US">
                <a:solidFill>
                  <a:schemeClr val="bg1"/>
                </a:solidFill>
              </a:rPr>
              <a:t>Communication skills</a:t>
            </a:r>
          </a:p>
          <a:p>
            <a:pPr>
              <a:spcBef>
                <a:spcPct val="20000"/>
              </a:spcBef>
              <a:spcAft>
                <a:spcPts val="600"/>
              </a:spcAft>
              <a:buClr>
                <a:schemeClr val="accent2"/>
              </a:buClr>
              <a:buSzPct val="92000"/>
              <a:buFont typeface="Wingdings 2" panose="05020102010507070707" pitchFamily="18" charset="2"/>
              <a:buChar char=""/>
            </a:pPr>
            <a:r>
              <a:rPr lang="en-US">
                <a:solidFill>
                  <a:schemeClr val="bg1"/>
                </a:solidFill>
              </a:rPr>
              <a:t>Create analytical skills</a:t>
            </a:r>
          </a:p>
          <a:p>
            <a:pPr>
              <a:spcBef>
                <a:spcPct val="20000"/>
              </a:spcBef>
              <a:spcAft>
                <a:spcPts val="600"/>
              </a:spcAft>
              <a:buClr>
                <a:schemeClr val="accent2"/>
              </a:buClr>
              <a:buSzPct val="92000"/>
              <a:buFont typeface="Wingdings 2" panose="05020102010507070707" pitchFamily="18" charset="2"/>
              <a:buChar char=""/>
            </a:pPr>
            <a:r>
              <a:rPr lang="en-US">
                <a:solidFill>
                  <a:schemeClr val="bg1"/>
                </a:solidFill>
              </a:rPr>
              <a:t>Ability to multitasks</a:t>
            </a:r>
          </a:p>
          <a:p>
            <a:pPr>
              <a:spcBef>
                <a:spcPct val="20000"/>
              </a:spcBef>
              <a:spcAft>
                <a:spcPts val="600"/>
              </a:spcAft>
              <a:buClr>
                <a:schemeClr val="accent2"/>
              </a:buClr>
              <a:buSzPct val="92000"/>
              <a:buFont typeface="Wingdings 2" panose="05020102010507070707" pitchFamily="18" charset="2"/>
              <a:buChar char=""/>
            </a:pPr>
            <a:r>
              <a:rPr lang="en-US">
                <a:solidFill>
                  <a:schemeClr val="bg1"/>
                </a:solidFill>
              </a:rPr>
              <a:t>Problem solving</a:t>
            </a:r>
          </a:p>
          <a:p>
            <a:pPr>
              <a:spcBef>
                <a:spcPct val="20000"/>
              </a:spcBef>
              <a:spcAft>
                <a:spcPts val="600"/>
              </a:spcAft>
              <a:buClr>
                <a:schemeClr val="accent2"/>
              </a:buClr>
              <a:buSzPct val="92000"/>
              <a:buFont typeface="Wingdings 2" panose="05020102010507070707" pitchFamily="18" charset="2"/>
              <a:buChar char=""/>
            </a:pPr>
            <a:r>
              <a:rPr lang="en-US">
                <a:solidFill>
                  <a:schemeClr val="bg1"/>
                </a:solidFill>
              </a:rPr>
              <a:t>Able to test connections between computers and help provide connections for companies </a:t>
            </a:r>
          </a:p>
        </p:txBody>
      </p:sp>
    </p:spTree>
    <p:extLst>
      <p:ext uri="{BB962C8B-B14F-4D97-AF65-F5344CB8AC3E}">
        <p14:creationId xmlns:p14="http://schemas.microsoft.com/office/powerpoint/2010/main" val="3980657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0" name="Rectangle 29">
            <a:extLst>
              <a:ext uri="{FF2B5EF4-FFF2-40B4-BE49-F238E27FC236}">
                <a16:creationId xmlns:a16="http://schemas.microsoft.com/office/drawing/2014/main" id="{EE15E636-2C9E-42CB-B482-436AA81BF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1EA617-6D48-425F-97A8-7FEC82C8F40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6661" r="9091" b="15158"/>
          <a:stretch/>
        </p:blipFill>
        <p:spPr>
          <a:xfrm>
            <a:off x="20" y="10"/>
            <a:ext cx="12191980" cy="6857990"/>
          </a:xfrm>
          <a:prstGeom prst="rect">
            <a:avLst/>
          </a:prstGeom>
        </p:spPr>
      </p:pic>
      <p:grpSp>
        <p:nvGrpSpPr>
          <p:cNvPr id="32" name="Group 31">
            <a:extLst>
              <a:ext uri="{FF2B5EF4-FFF2-40B4-BE49-F238E27FC236}">
                <a16:creationId xmlns:a16="http://schemas.microsoft.com/office/drawing/2014/main" id="{01D4AEDF-0CF9-4271-ABB7-3D3489BB42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33" name="Rectangle 32">
              <a:extLst>
                <a:ext uri="{FF2B5EF4-FFF2-40B4-BE49-F238E27FC236}">
                  <a16:creationId xmlns:a16="http://schemas.microsoft.com/office/drawing/2014/main" id="{55CA534D-375A-405E-B686-06B63E663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AA2342F7-EF54-4210-9029-E977C9D5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F87E73C-2B1A-4602-BFBE-CFE1E55D9B38}"/>
              </a:ext>
            </a:extLst>
          </p:cNvPr>
          <p:cNvSpPr>
            <a:spLocks noGrp="1"/>
          </p:cNvSpPr>
          <p:nvPr>
            <p:ph type="ctrTitle"/>
          </p:nvPr>
        </p:nvSpPr>
        <p:spPr>
          <a:xfrm>
            <a:off x="584200" y="1006956"/>
            <a:ext cx="3412067" cy="1372177"/>
          </a:xfrm>
        </p:spPr>
        <p:txBody>
          <a:bodyPr vert="horz" lIns="91440" tIns="45720" rIns="91440" bIns="45720" rtlCol="0" anchor="ctr">
            <a:normAutofit/>
          </a:bodyPr>
          <a:lstStyle/>
          <a:p>
            <a:r>
              <a:rPr lang="en-US" sz="2800">
                <a:solidFill>
                  <a:schemeClr val="bg1"/>
                </a:solidFill>
              </a:rPr>
              <a:t>Conclusion</a:t>
            </a:r>
          </a:p>
        </p:txBody>
      </p:sp>
      <p:sp>
        <p:nvSpPr>
          <p:cNvPr id="8" name="TextBox 7">
            <a:extLst>
              <a:ext uri="{FF2B5EF4-FFF2-40B4-BE49-F238E27FC236}">
                <a16:creationId xmlns:a16="http://schemas.microsoft.com/office/drawing/2014/main" id="{EF814F2E-E8ED-48E1-BB04-0F83D558629F}"/>
              </a:ext>
            </a:extLst>
          </p:cNvPr>
          <p:cNvSpPr txBox="1"/>
          <p:nvPr/>
        </p:nvSpPr>
        <p:spPr>
          <a:xfrm>
            <a:off x="581193" y="2438399"/>
            <a:ext cx="3415074" cy="3564467"/>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pPr>
            <a:r>
              <a:rPr lang="en-US" dirty="0">
                <a:solidFill>
                  <a:schemeClr val="bg1"/>
                </a:solidFill>
              </a:rPr>
              <a:t>While working on this project I learned how to trouble shoot networking issues. By testing (ping) a device to make sure an establish connection is be done. Created a diagram to show how Computer 1 communicates to Computer 2. Also learned how to protect a network with a variety of security options. </a:t>
            </a:r>
          </a:p>
        </p:txBody>
      </p:sp>
      <p:sp>
        <p:nvSpPr>
          <p:cNvPr id="4" name="TextBox 3">
            <a:extLst>
              <a:ext uri="{FF2B5EF4-FFF2-40B4-BE49-F238E27FC236}">
                <a16:creationId xmlns:a16="http://schemas.microsoft.com/office/drawing/2014/main" id="{5295890D-3446-49CD-A7F6-589D9A14993A}"/>
              </a:ext>
            </a:extLst>
          </p:cNvPr>
          <p:cNvSpPr txBox="1"/>
          <p:nvPr/>
        </p:nvSpPr>
        <p:spPr>
          <a:xfrm>
            <a:off x="9737482" y="6657945"/>
            <a:ext cx="245451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pngall.com/networking-p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316535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4" descr="Digital Number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grpSp>
        <p:nvGrpSpPr>
          <p:cNvPr id="15" name="Group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tangle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anchor="ctr">
            <a:normAutofit/>
          </a:bodyPr>
          <a:lstStyle/>
          <a:p>
            <a:pPr algn="ctr"/>
            <a:r>
              <a:rPr lang="en-US" dirty="0"/>
              <a:t>Ipv4 Addressing</a:t>
            </a:r>
          </a:p>
        </p:txBody>
      </p:sp>
      <p:graphicFrame>
        <p:nvGraphicFramePr>
          <p:cNvPr id="6" name="Content Placeholder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1902172720"/>
              </p:ext>
            </p:extLst>
          </p:nvPr>
        </p:nvGraphicFramePr>
        <p:xfrm>
          <a:off x="719571" y="2198254"/>
          <a:ext cx="6854248"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932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3599" y="1447800"/>
            <a:ext cx="4366953" cy="1676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highlight>
                  <a:srgbClr val="808080"/>
                </a:highlight>
              </a:rPr>
              <a:t>This screenshot shows the terminal window that shows the default gateway IP address.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6618"/>
            <a:ext cx="2920538" cy="6811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highlight>
                  <a:srgbClr val="808080"/>
                </a:highlight>
              </a:rPr>
              <a:t>Preparation</a:t>
            </a:r>
          </a:p>
        </p:txBody>
      </p:sp>
      <p:pic>
        <p:nvPicPr>
          <p:cNvPr id="4" name="Picture 3" descr="Text&#10;&#10;Description automatically generated">
            <a:extLst>
              <a:ext uri="{FF2B5EF4-FFF2-40B4-BE49-F238E27FC236}">
                <a16:creationId xmlns:a16="http://schemas.microsoft.com/office/drawing/2014/main" id="{E32B6D94-BB1E-44B2-B43F-FBAD93A27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1" y="2659829"/>
            <a:ext cx="7024481" cy="1538342"/>
          </a:xfrm>
          <a:prstGeom prst="rect">
            <a:avLst/>
          </a:prstGeom>
        </p:spPr>
      </p:pic>
    </p:spTree>
    <p:extLst>
      <p:ext uri="{BB962C8B-B14F-4D97-AF65-F5344CB8AC3E}">
        <p14:creationId xmlns:p14="http://schemas.microsoft.com/office/powerpoint/2010/main" val="1692763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7" name="Freeform: Shape 16">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12570DED-E942-4274-A5C5-61D0403EDC64}"/>
              </a:ext>
            </a:extLst>
          </p:cNvPr>
          <p:cNvSpPr txBox="1">
            <a:spLocks/>
          </p:cNvSpPr>
          <p:nvPr/>
        </p:nvSpPr>
        <p:spPr>
          <a:xfrm>
            <a:off x="765051" y="662400"/>
            <a:ext cx="3384000" cy="149213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kern="1200">
                <a:solidFill>
                  <a:schemeClr val="bg1"/>
                </a:solidFill>
                <a:latin typeface="+mj-lt"/>
                <a:ea typeface="+mj-ea"/>
                <a:cs typeface="+mj-cs"/>
              </a:rPr>
              <a:t>IPv4 Address Assignment</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65051" y="2286000"/>
            <a:ext cx="3384000" cy="384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2000">
                <a:solidFill>
                  <a:schemeClr val="bg1">
                    <a:alpha val="60000"/>
                  </a:schemeClr>
                </a:solidFill>
              </a:rPr>
              <a:t>This screenshot shows the </a:t>
            </a:r>
            <a:r>
              <a:rPr lang="en-US" sz="2000" i="1">
                <a:solidFill>
                  <a:schemeClr val="bg1">
                    <a:alpha val="60000"/>
                  </a:schemeClr>
                </a:solidFill>
              </a:rPr>
              <a:t>Interfaces</a:t>
            </a:r>
            <a:r>
              <a:rPr lang="en-US" sz="2000">
                <a:solidFill>
                  <a:schemeClr val="bg1">
                    <a:alpha val="60000"/>
                  </a:schemeClr>
                </a:solidFill>
              </a:rPr>
              <a:t> page that shows the new IPv4 address on the LAN interface. </a:t>
            </a:r>
          </a:p>
        </p:txBody>
      </p:sp>
      <p:pic>
        <p:nvPicPr>
          <p:cNvPr id="8" name="Picture 7">
            <a:extLst>
              <a:ext uri="{FF2B5EF4-FFF2-40B4-BE49-F238E27FC236}">
                <a16:creationId xmlns:a16="http://schemas.microsoft.com/office/drawing/2014/main" id="{AF7DAD3F-FE6D-44BC-824E-CF19038B8999}"/>
              </a:ext>
            </a:extLst>
          </p:cNvPr>
          <p:cNvPicPr>
            <a:picLocks noChangeAspect="1"/>
          </p:cNvPicPr>
          <p:nvPr/>
        </p:nvPicPr>
        <p:blipFill>
          <a:blip r:embed="rId2"/>
          <a:stretch>
            <a:fillRect/>
          </a:stretch>
        </p:blipFill>
        <p:spPr>
          <a:xfrm>
            <a:off x="5411053" y="692546"/>
            <a:ext cx="6014185" cy="5472908"/>
          </a:xfrm>
          <a:prstGeom prst="rect">
            <a:avLst/>
          </a:prstGeom>
        </p:spPr>
      </p:pic>
    </p:spTree>
    <p:extLst>
      <p:ext uri="{BB962C8B-B14F-4D97-AF65-F5344CB8AC3E}">
        <p14:creationId xmlns:p14="http://schemas.microsoft.com/office/powerpoint/2010/main" val="2974324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4" descr="Digital Number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grpSp>
        <p:nvGrpSpPr>
          <p:cNvPr id="15" name="Group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tangle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anchor="ctr">
            <a:normAutofit/>
          </a:bodyPr>
          <a:lstStyle/>
          <a:p>
            <a:r>
              <a:rPr lang="en-US" b="0" i="0" dirty="0">
                <a:solidFill>
                  <a:schemeClr val="bg1"/>
                </a:solidFill>
                <a:effectLst/>
                <a:latin typeface="Arial" panose="020B0604020202020204" pitchFamily="34" charset="0"/>
              </a:rPr>
              <a:t>Connectivity Test Template Submission</a:t>
            </a:r>
          </a:p>
        </p:txBody>
      </p:sp>
      <p:graphicFrame>
        <p:nvGraphicFramePr>
          <p:cNvPr id="6" name="Content Placeholder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1074007778"/>
              </p:ext>
            </p:extLst>
          </p:nvPr>
        </p:nvGraphicFramePr>
        <p:xfrm>
          <a:off x="719571" y="2198254"/>
          <a:ext cx="6854248"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74858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60042" y="806824"/>
            <a:ext cx="2919738" cy="1494117"/>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Bef>
                <a:spcPts val="1000"/>
              </a:spcBef>
            </a:pPr>
            <a:r>
              <a:rPr lang="en-US" sz="2000" kern="1200">
                <a:solidFill>
                  <a:srgbClr val="FFFFFF"/>
                </a:solidFill>
                <a:latin typeface="+mn-lt"/>
                <a:ea typeface="+mn-ea"/>
                <a:cs typeface="+mn-cs"/>
              </a:rPr>
              <a:t>Dynamic IP Address Assignment</a:t>
            </a:r>
          </a:p>
        </p:txBody>
      </p:sp>
      <p:pic>
        <p:nvPicPr>
          <p:cNvPr id="4" name="Picture 3" descr="Text&#10;&#10;Description automatically generated">
            <a:extLst>
              <a:ext uri="{FF2B5EF4-FFF2-40B4-BE49-F238E27FC236}">
                <a16:creationId xmlns:a16="http://schemas.microsoft.com/office/drawing/2014/main" id="{460D7B57-2A62-4503-A219-E64AF54A149D}"/>
              </a:ext>
            </a:extLst>
          </p:cNvPr>
          <p:cNvPicPr>
            <a:picLocks noChangeAspect="1"/>
          </p:cNvPicPr>
          <p:nvPr/>
        </p:nvPicPr>
        <p:blipFill>
          <a:blip r:embed="rId2"/>
          <a:stretch>
            <a:fillRect/>
          </a:stretch>
        </p:blipFill>
        <p:spPr>
          <a:xfrm>
            <a:off x="4502428" y="899989"/>
            <a:ext cx="7225748" cy="5058022"/>
          </a:xfrm>
          <a:prstGeom prst="rect">
            <a:avLst/>
          </a:prstGeo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60042" y="2523509"/>
            <a:ext cx="2601318"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solidFill>
                  <a:schemeClr val="bg1"/>
                </a:solidFill>
              </a:rPr>
              <a:t>This screenshot should show the IPv4 address of the </a:t>
            </a:r>
            <a:r>
              <a:rPr lang="en-US" sz="1600" i="1" dirty="0">
                <a:solidFill>
                  <a:schemeClr val="bg1"/>
                </a:solidFill>
              </a:rPr>
              <a:t>Computer 1</a:t>
            </a:r>
            <a:r>
              <a:rPr lang="en-US" sz="1600" dirty="0">
                <a:solidFill>
                  <a:schemeClr val="bg1"/>
                </a:solidFill>
              </a:rPr>
              <a:t> VM.</a:t>
            </a:r>
          </a:p>
        </p:txBody>
      </p:sp>
    </p:spTree>
    <p:extLst>
      <p:ext uri="{BB962C8B-B14F-4D97-AF65-F5344CB8AC3E}">
        <p14:creationId xmlns:p14="http://schemas.microsoft.com/office/powerpoint/2010/main" val="3783670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l="-15000" r="-15000"/>
          </a:stretch>
        </a:blip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134108" y="2410691"/>
            <a:ext cx="2254734" cy="187697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highlight>
                  <a:srgbClr val="808080"/>
                </a:highlight>
              </a:rPr>
              <a:t>This screenshot should show the IPv4 address of the </a:t>
            </a:r>
            <a:r>
              <a:rPr lang="en-US" sz="2000" i="1" dirty="0">
                <a:highlight>
                  <a:srgbClr val="808080"/>
                </a:highlight>
              </a:rPr>
              <a:t>Computer 2</a:t>
            </a:r>
            <a:r>
              <a:rPr lang="en-US" sz="2000" dirty="0">
                <a:highlight>
                  <a:srgbClr val="808080"/>
                </a:highlight>
              </a:rPr>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573992" y="686865"/>
            <a:ext cx="3374967"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highlight>
                  <a:srgbClr val="808080"/>
                </a:highlight>
              </a:rPr>
              <a:t>Dynamic IP Address Assignment</a:t>
            </a:r>
          </a:p>
        </p:txBody>
      </p:sp>
      <p:pic>
        <p:nvPicPr>
          <p:cNvPr id="4" name="Picture 3">
            <a:extLst>
              <a:ext uri="{FF2B5EF4-FFF2-40B4-BE49-F238E27FC236}">
                <a16:creationId xmlns:a16="http://schemas.microsoft.com/office/drawing/2014/main" id="{E0B043FF-1D7B-426E-A993-6788F3440928}"/>
              </a:ext>
            </a:extLst>
          </p:cNvPr>
          <p:cNvPicPr>
            <a:picLocks noChangeAspect="1"/>
          </p:cNvPicPr>
          <p:nvPr/>
        </p:nvPicPr>
        <p:blipFill>
          <a:blip r:embed="rId4"/>
          <a:stretch>
            <a:fillRect/>
          </a:stretch>
        </p:blipFill>
        <p:spPr>
          <a:xfrm>
            <a:off x="4527293" y="859515"/>
            <a:ext cx="6366608" cy="5537982"/>
          </a:xfrm>
          <a:prstGeom prst="rect">
            <a:avLst/>
          </a:prstGeom>
        </p:spPr>
      </p:pic>
    </p:spTree>
    <p:extLst>
      <p:ext uri="{BB962C8B-B14F-4D97-AF65-F5344CB8AC3E}">
        <p14:creationId xmlns:p14="http://schemas.microsoft.com/office/powerpoint/2010/main" val="3368285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l="-4000" r="-4000"/>
          </a:stretch>
        </a:blip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39832" y="2533024"/>
            <a:ext cx="2787535" cy="259149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bg1"/>
                </a:solidFill>
              </a:rPr>
              <a:t>This screenshot should show the connectivity tests between the </a:t>
            </a:r>
            <a:r>
              <a:rPr lang="en-US" sz="1800" i="1" dirty="0">
                <a:solidFill>
                  <a:schemeClr val="bg1"/>
                </a:solidFill>
              </a:rPr>
              <a:t>Computer 1</a:t>
            </a:r>
            <a:r>
              <a:rPr lang="en-US" sz="1800" dirty="0">
                <a:solidFill>
                  <a:schemeClr val="bg1"/>
                </a:solidFill>
              </a:rPr>
              <a:t> VM and the other two devices (i.e., the </a:t>
            </a:r>
            <a:r>
              <a:rPr lang="en-US" sz="1800" i="1" dirty="0">
                <a:solidFill>
                  <a:schemeClr val="bg1"/>
                </a:solidFill>
              </a:rPr>
              <a:t>SOHO Router </a:t>
            </a:r>
            <a:r>
              <a:rPr lang="en-US" sz="1800" dirty="0">
                <a:solidFill>
                  <a:schemeClr val="bg1"/>
                </a:solidFill>
              </a:rPr>
              <a:t>VM and </a:t>
            </a:r>
            <a:r>
              <a:rPr lang="en-US" sz="1800" i="1" dirty="0">
                <a:solidFill>
                  <a:schemeClr val="bg1"/>
                </a:solidFill>
              </a:rPr>
              <a:t>Computer 2</a:t>
            </a:r>
            <a:r>
              <a:rPr lang="en-US" sz="1800" dirty="0">
                <a:solidFill>
                  <a:schemeClr val="bg1"/>
                </a:solidFill>
              </a:rPr>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838199" y="1161010"/>
            <a:ext cx="2370513"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Connectivity Test</a:t>
            </a:r>
          </a:p>
        </p:txBody>
      </p:sp>
      <p:pic>
        <p:nvPicPr>
          <p:cNvPr id="4" name="Picture 3">
            <a:extLst>
              <a:ext uri="{FF2B5EF4-FFF2-40B4-BE49-F238E27FC236}">
                <a16:creationId xmlns:a16="http://schemas.microsoft.com/office/drawing/2014/main" id="{85AFBD0C-122C-4D5D-BB17-BED25CADF758}"/>
              </a:ext>
            </a:extLst>
          </p:cNvPr>
          <p:cNvPicPr>
            <a:picLocks noChangeAspect="1"/>
          </p:cNvPicPr>
          <p:nvPr/>
        </p:nvPicPr>
        <p:blipFill>
          <a:blip r:embed="rId4"/>
          <a:stretch>
            <a:fillRect/>
          </a:stretch>
        </p:blipFill>
        <p:spPr>
          <a:xfrm>
            <a:off x="4191000" y="953059"/>
            <a:ext cx="6096000" cy="4951883"/>
          </a:xfrm>
          <a:prstGeom prst="rect">
            <a:avLst/>
          </a:prstGeom>
        </p:spPr>
      </p:pic>
    </p:spTree>
    <p:extLst>
      <p:ext uri="{BB962C8B-B14F-4D97-AF65-F5344CB8AC3E}">
        <p14:creationId xmlns:p14="http://schemas.microsoft.com/office/powerpoint/2010/main" val="141432389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B48092-4A2C-4E16-B971-9ACADFFF69E4}">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E586370-B0FB-4108-8B4F-329716A22E3A}">
  <ds:schemaRefs>
    <ds:schemaRef ds:uri="http://schemas.microsoft.com/sharepoint/v3/contenttype/forms"/>
  </ds:schemaRefs>
</ds:datastoreItem>
</file>

<file path=customXml/itemProps3.xml><?xml version="1.0" encoding="utf-8"?>
<ds:datastoreItem xmlns:ds="http://schemas.openxmlformats.org/officeDocument/2006/customXml" ds:itemID="{E503B719-B9A6-4DC9-AA9D-06F16B758B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 design</Template>
  <TotalTime>1380</TotalTime>
  <Words>1172</Words>
  <Application>Microsoft Office PowerPoint</Application>
  <PresentationFormat>Widescreen</PresentationFormat>
  <Paragraphs>102</Paragraphs>
  <Slides>23</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Gill Sans MT</vt:lpstr>
      <vt:lpstr>Wingdings</vt:lpstr>
      <vt:lpstr>Wingdings 2</vt:lpstr>
      <vt:lpstr>Dividend</vt:lpstr>
      <vt:lpstr>Office Theme</vt:lpstr>
      <vt:lpstr>NETW 191</vt:lpstr>
      <vt:lpstr>Introduction</vt:lpstr>
      <vt:lpstr>Ipv4 Addressing</vt:lpstr>
      <vt:lpstr>PowerPoint Presentation</vt:lpstr>
      <vt:lpstr>PowerPoint Presentation</vt:lpstr>
      <vt:lpstr>Connectivity Test Template Submission</vt:lpstr>
      <vt:lpstr>PowerPoint Presentation</vt:lpstr>
      <vt:lpstr>PowerPoint Presentation</vt:lpstr>
      <vt:lpstr>PowerPoint Presentation</vt:lpstr>
      <vt:lpstr>PowerPoint Presentation</vt:lpstr>
      <vt:lpstr>IP Subnetting and Loopback Interfaces</vt:lpstr>
      <vt:lpstr>PowerPoint Presentation</vt:lpstr>
      <vt:lpstr>PowerPoint Presentation</vt:lpstr>
      <vt:lpstr>PowerPoint Presentation</vt:lpstr>
      <vt:lpstr>Visio Network Diagram</vt:lpstr>
      <vt:lpstr>PowerPoint Presentation</vt:lpstr>
      <vt:lpstr>SOHO Wireless Network Security</vt:lpstr>
      <vt:lpstr>PowerPoint Presentation</vt:lpstr>
      <vt:lpstr>PowerPoint Presentation</vt:lpstr>
      <vt:lpstr>PowerPoint Presentation</vt:lpstr>
      <vt:lpstr>Challenges</vt:lpstr>
      <vt:lpstr>Career skills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 191</dc:title>
  <dc:creator>Lyndsey Spears</dc:creator>
  <cp:lastModifiedBy>Lyndsey Spears</cp:lastModifiedBy>
  <cp:revision>16</cp:revision>
  <dcterms:created xsi:type="dcterms:W3CDTF">2022-04-18T23:24:26Z</dcterms:created>
  <dcterms:modified xsi:type="dcterms:W3CDTF">2022-04-19T22:25:04Z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